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handoutMasterIdLst>
    <p:handoutMasterId r:id="rId53"/>
  </p:handoutMasterIdLst>
  <p:sldIdLst>
    <p:sldId id="724" r:id="rId2"/>
    <p:sldId id="802" r:id="rId3"/>
    <p:sldId id="803" r:id="rId4"/>
    <p:sldId id="831" r:id="rId5"/>
    <p:sldId id="804" r:id="rId6"/>
    <p:sldId id="805" r:id="rId7"/>
    <p:sldId id="806" r:id="rId8"/>
    <p:sldId id="807" r:id="rId9"/>
    <p:sldId id="808" r:id="rId10"/>
    <p:sldId id="809" r:id="rId11"/>
    <p:sldId id="810" r:id="rId12"/>
    <p:sldId id="811" r:id="rId13"/>
    <p:sldId id="813" r:id="rId14"/>
    <p:sldId id="814" r:id="rId15"/>
    <p:sldId id="812" r:id="rId16"/>
    <p:sldId id="823" r:id="rId17"/>
    <p:sldId id="815" r:id="rId18"/>
    <p:sldId id="763" r:id="rId19"/>
    <p:sldId id="768" r:id="rId20"/>
    <p:sldId id="773" r:id="rId21"/>
    <p:sldId id="825" r:id="rId22"/>
    <p:sldId id="780" r:id="rId23"/>
    <p:sldId id="816" r:id="rId24"/>
    <p:sldId id="817" r:id="rId25"/>
    <p:sldId id="828" r:id="rId26"/>
    <p:sldId id="781" r:id="rId27"/>
    <p:sldId id="782" r:id="rId28"/>
    <p:sldId id="783" r:id="rId29"/>
    <p:sldId id="784" r:id="rId30"/>
    <p:sldId id="785" r:id="rId31"/>
    <p:sldId id="826" r:id="rId32"/>
    <p:sldId id="786" r:id="rId33"/>
    <p:sldId id="796" r:id="rId34"/>
    <p:sldId id="799" r:id="rId35"/>
    <p:sldId id="829" r:id="rId36"/>
    <p:sldId id="787" r:id="rId37"/>
    <p:sldId id="830" r:id="rId38"/>
    <p:sldId id="827" r:id="rId39"/>
    <p:sldId id="788" r:id="rId40"/>
    <p:sldId id="800" r:id="rId41"/>
    <p:sldId id="789" r:id="rId42"/>
    <p:sldId id="790" r:id="rId43"/>
    <p:sldId id="818" r:id="rId44"/>
    <p:sldId id="791" r:id="rId45"/>
    <p:sldId id="821" r:id="rId46"/>
    <p:sldId id="819" r:id="rId47"/>
    <p:sldId id="820" r:id="rId48"/>
    <p:sldId id="822" r:id="rId49"/>
    <p:sldId id="824" r:id="rId50"/>
    <p:sldId id="751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0" autoAdjust="0"/>
    <p:restoredTop sz="84908" autoAdjust="0"/>
  </p:normalViewPr>
  <p:slideViewPr>
    <p:cSldViewPr>
      <p:cViewPr varScale="1">
        <p:scale>
          <a:sx n="110" d="100"/>
          <a:sy n="110" d="100"/>
        </p:scale>
        <p:origin x="1956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576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C112CD-3E7B-492A-9FF2-DEC5FFB96966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TW" altLang="en-US"/>
        </a:p>
      </dgm:t>
    </dgm:pt>
    <dgm:pt modelId="{BB2F0BDD-C524-45A9-9508-B7DDDDDDDB1F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C6AF3A5-2F48-4884-87D0-61989EA62B74}" type="par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3A25E86D-3837-4AED-A98D-55EF61438213}" type="sibTrans" cxnId="{D2193BB7-7F00-49C8-8CD8-4C1F513AA3E5}">
      <dgm:prSet/>
      <dgm:spPr/>
      <dgm:t>
        <a:bodyPr/>
        <a:lstStyle/>
        <a:p>
          <a:endParaRPr lang="zh-TW" altLang="en-US" sz="4800"/>
        </a:p>
      </dgm:t>
    </dgm:pt>
    <dgm:pt modelId="{DED04251-808F-484B-B903-2928A17BF066}">
      <dgm:prSet phldrT="[文字]" custT="1"/>
      <dgm:spPr/>
      <dgm:t>
        <a:bodyPr/>
        <a:lstStyle/>
        <a:p>
          <a:r>
            <a:rPr lang="en-US" altLang="zh-TW" sz="44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DA68D71-72C0-4BAB-9C7E-A7DF52A89747}" type="par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990A2AA3-93E2-4113-A708-CE76C051E5DE}" type="sibTrans" cxnId="{F11BEA86-5372-49F2-8DAA-A445FD6C18AF}">
      <dgm:prSet/>
      <dgm:spPr/>
      <dgm:t>
        <a:bodyPr/>
        <a:lstStyle/>
        <a:p>
          <a:endParaRPr lang="zh-TW" altLang="en-US" sz="4800"/>
        </a:p>
      </dgm:t>
    </dgm:pt>
    <dgm:pt modelId="{E7D7BBA8-995B-4002-933F-803AE4EB9B2D}" type="pres">
      <dgm:prSet presAssocID="{DEC112CD-3E7B-492A-9FF2-DEC5FFB96966}" presName="linear" presStyleCnt="0">
        <dgm:presLayoutVars>
          <dgm:animLvl val="lvl"/>
          <dgm:resizeHandles val="exact"/>
        </dgm:presLayoutVars>
      </dgm:prSet>
      <dgm:spPr/>
    </dgm:pt>
    <dgm:pt modelId="{DD14576F-7E00-47D2-8599-E663F98E59E3}" type="pres">
      <dgm:prSet presAssocID="{BB2F0BDD-C524-45A9-9508-B7DDDDDDDB1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2B6F21B-BB10-42CC-A7CA-298E97F8034C}" type="pres">
      <dgm:prSet presAssocID="{3A25E86D-3837-4AED-A98D-55EF61438213}" presName="spacer" presStyleCnt="0"/>
      <dgm:spPr/>
    </dgm:pt>
    <dgm:pt modelId="{08903A6E-6D98-4295-8678-9E8928035A0F}" type="pres">
      <dgm:prSet presAssocID="{DED04251-808F-484B-B903-2928A17BF066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340B3E2B-240C-44CF-93E8-C70380C2BD49}" type="presOf" srcId="{BB2F0BDD-C524-45A9-9508-B7DDDDDDDB1F}" destId="{DD14576F-7E00-47D2-8599-E663F98E59E3}" srcOrd="0" destOrd="0" presId="urn:microsoft.com/office/officeart/2005/8/layout/vList2"/>
    <dgm:cxn modelId="{67838C7F-CFAD-4F52-849D-7FC633E4AE23}" type="presOf" srcId="{DED04251-808F-484B-B903-2928A17BF066}" destId="{08903A6E-6D98-4295-8678-9E8928035A0F}" srcOrd="0" destOrd="0" presId="urn:microsoft.com/office/officeart/2005/8/layout/vList2"/>
    <dgm:cxn modelId="{F11BEA86-5372-49F2-8DAA-A445FD6C18AF}" srcId="{DEC112CD-3E7B-492A-9FF2-DEC5FFB96966}" destId="{DED04251-808F-484B-B903-2928A17BF066}" srcOrd="1" destOrd="0" parTransId="{8DA68D71-72C0-4BAB-9C7E-A7DF52A89747}" sibTransId="{990A2AA3-93E2-4113-A708-CE76C051E5DE}"/>
    <dgm:cxn modelId="{D2193BB7-7F00-49C8-8CD8-4C1F513AA3E5}" srcId="{DEC112CD-3E7B-492A-9FF2-DEC5FFB96966}" destId="{BB2F0BDD-C524-45A9-9508-B7DDDDDDDB1F}" srcOrd="0" destOrd="0" parTransId="{1C6AF3A5-2F48-4884-87D0-61989EA62B74}" sibTransId="{3A25E86D-3837-4AED-A98D-55EF61438213}"/>
    <dgm:cxn modelId="{2F38BAFB-A4E8-4CA0-8F00-517C61F1E6F5}" type="presOf" srcId="{DEC112CD-3E7B-492A-9FF2-DEC5FFB96966}" destId="{E7D7BBA8-995B-4002-933F-803AE4EB9B2D}" srcOrd="0" destOrd="0" presId="urn:microsoft.com/office/officeart/2005/8/layout/vList2"/>
    <dgm:cxn modelId="{1E647C8A-ACF3-4F88-BD20-F49BD69577B2}" type="presParOf" srcId="{E7D7BBA8-995B-4002-933F-803AE4EB9B2D}" destId="{DD14576F-7E00-47D2-8599-E663F98E59E3}" srcOrd="0" destOrd="0" presId="urn:microsoft.com/office/officeart/2005/8/layout/vList2"/>
    <dgm:cxn modelId="{A16EC18C-9370-44DC-84BC-1134C01F7C93}" type="presParOf" srcId="{E7D7BBA8-995B-4002-933F-803AE4EB9B2D}" destId="{22B6F21B-BB10-42CC-A7CA-298E97F8034C}" srcOrd="1" destOrd="0" presId="urn:microsoft.com/office/officeart/2005/8/layout/vList2"/>
    <dgm:cxn modelId="{75AD4FBD-C5BD-4675-9894-8089E737DB49}" type="presParOf" srcId="{E7D7BBA8-995B-4002-933F-803AE4EB9B2D}" destId="{08903A6E-6D98-4295-8678-9E8928035A0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14576F-7E00-47D2-8599-E663F98E59E3}">
      <dsp:nvSpPr>
        <dsp:cNvPr id="0" name=""/>
        <dsp:cNvSpPr/>
      </dsp:nvSpPr>
      <dsp:spPr>
        <a:xfrm>
          <a:off x="0" y="470808"/>
          <a:ext cx="7467599" cy="16731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Convolutional Neural Network (CNN)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552482"/>
        <a:ext cx="7304251" cy="1509752"/>
      </dsp:txXfrm>
    </dsp:sp>
    <dsp:sp modelId="{08903A6E-6D98-4295-8678-9E8928035A0F}">
      <dsp:nvSpPr>
        <dsp:cNvPr id="0" name=""/>
        <dsp:cNvSpPr/>
      </dsp:nvSpPr>
      <dsp:spPr>
        <a:xfrm>
          <a:off x="0" y="2331108"/>
          <a:ext cx="7467599" cy="1673100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Recurrent Neural Network (RNN)</a:t>
          </a:r>
          <a:endParaRPr lang="zh-TW" altLang="en-US" sz="4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1674" y="2412782"/>
        <a:ext cx="7304251" cy="15097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6290C-B1FC-4A1C-98E0-DC4E7DD16468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807D8E-17BE-4791-8295-255D7E659B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2565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2BA3B9-93CC-42C3-B55A-CB40FB350A80}" type="datetimeFigureOut">
              <a:rPr lang="zh-CN" altLang="en-US" smtClean="0"/>
              <a:t>2023/3/21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21AF1A-0D4F-4F39-AD45-714687F28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966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75946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847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88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04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274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5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011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699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073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926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628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231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920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131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217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141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27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8708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997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21AF1A-0D4F-4F39-AD45-714687F28907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10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536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9354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909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F65742-51E4-418D-8157-79EC9C21EBA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8608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6307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5153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3FC80C-8DD2-4D68-9BA4-5FC1878442D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295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6220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03" y="0"/>
                </a:lnTo>
                <a:lnTo>
                  <a:pt x="503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7113" y="4445000"/>
            <a:ext cx="7010400" cy="1252538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800"/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835696" y="6516884"/>
            <a:ext cx="56813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本</a:t>
            </a:r>
            <a:r>
              <a:rPr lang="en-US" altLang="zh-CN" sz="1200" dirty="0" err="1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PPT</a:t>
            </a:r>
            <a:r>
              <a:rPr lang="zh-CN" altLang="en-US" sz="1200" dirty="0">
                <a:solidFill>
                  <a:sysClr val="windowText" lastClr="000000"/>
                </a:solidFill>
                <a:latin typeface="Times New Roman" pitchFamily="18" charset="0"/>
                <a:cs typeface="Times New Roman" pitchFamily="18" charset="0"/>
              </a:rPr>
              <a:t>仅用于教学目的，大量内容来自互联网，未指明引用处请见谅，请勿分发！</a:t>
            </a:r>
          </a:p>
        </p:txBody>
      </p:sp>
    </p:spTree>
    <p:extLst>
      <p:ext uri="{BB962C8B-B14F-4D97-AF65-F5344CB8AC3E}">
        <p14:creationId xmlns:p14="http://schemas.microsoft.com/office/powerpoint/2010/main" val="3032641335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2B7C7-FC46-47E9-9DC1-A957972167BE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59393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96065" y="304800"/>
            <a:ext cx="2008187" cy="5715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76925" cy="5715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1C8655-ED8D-4CEC-B14F-67E656210838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35397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304804"/>
            <a:ext cx="7993062" cy="9636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484316"/>
            <a:ext cx="3924300" cy="45354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3438" y="1484313"/>
            <a:ext cx="3924300" cy="21907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3438" y="3827464"/>
            <a:ext cx="3924300" cy="219233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BB4CC9-100A-4341-9A14-7623F9051ED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9997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311700" y="593366"/>
            <a:ext cx="8520599" cy="76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599" cy="4555199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8472457" y="6217622"/>
            <a:ext cx="548699" cy="524699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2" name="Shape 22"/>
          <p:cNvSpPr txBox="1"/>
          <p:nvPr/>
        </p:nvSpPr>
        <p:spPr>
          <a:xfrm>
            <a:off x="2201850" y="6177125"/>
            <a:ext cx="5190899" cy="60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640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850489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789040"/>
            <a:ext cx="7772400" cy="64807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4546653"/>
            <a:ext cx="7772400" cy="682547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AutoShape 4"/>
          <p:cNvSpPr>
            <a:spLocks noChangeArrowheads="1"/>
          </p:cNvSpPr>
          <p:nvPr userDrawn="1"/>
        </p:nvSpPr>
        <p:spPr bwMode="auto">
          <a:xfrm>
            <a:off x="609600" y="4437116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967126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980728"/>
            <a:ext cx="3924300" cy="5472608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D58EB8-DC95-45F5-B015-B1B1B24B860D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4567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80728"/>
            <a:ext cx="4040188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484784"/>
            <a:ext cx="4040188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980728"/>
            <a:ext cx="4041775" cy="43204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1484784"/>
            <a:ext cx="4041775" cy="4968552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A5BC2F-9435-449B-81B7-5EDCEB1FF2F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24926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2F3444-B3A8-4DEA-8907-B01B6801EE54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12897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D1860-6637-4E89-9054-FF68FD4C0A72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397323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0AE20F-0E7D-4006-8EF0-41E43E8C4F47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1026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DCF956-66F4-4F8E-94D1-0EAA9B220E59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038857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188640"/>
            <a:ext cx="7993062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931026"/>
            <a:ext cx="8001000" cy="5522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79918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99" y="0"/>
                </a:lnTo>
                <a:lnTo>
                  <a:pt x="599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20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525344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DDDDDD"/>
              </a:buClr>
              <a:buSzPct val="75000"/>
              <a:buFont typeface="Wingdings" pitchFamily="2" charset="2"/>
              <a:buNone/>
            </a:pPr>
            <a:endParaRPr lang="zh-CN" altLang="en-US" sz="110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20486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7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97352"/>
            <a:ext cx="28956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0488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97352"/>
            <a:ext cx="1981200" cy="196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sz="800">
                <a:latin typeface="+mn-lt"/>
                <a:ea typeface="宋体" pitchFamily="2" charset="-122"/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6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 spd="slow"/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Verdana" pitchFamily="34" charset="0"/>
          <a:ea typeface="黑体" pitchFamily="49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20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8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o"/>
        <a:defRPr sz="16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n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4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183.png"/><Relationship Id="rId7" Type="http://schemas.openxmlformats.org/officeDocument/2006/relationships/image" Target="../media/image18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6.png"/><Relationship Id="rId11" Type="http://schemas.openxmlformats.org/officeDocument/2006/relationships/image" Target="../media/image2.png"/><Relationship Id="rId5" Type="http://schemas.openxmlformats.org/officeDocument/2006/relationships/image" Target="../media/image185.png"/><Relationship Id="rId10" Type="http://schemas.openxmlformats.org/officeDocument/2006/relationships/image" Target="../media/image190.png"/><Relationship Id="rId4" Type="http://schemas.openxmlformats.org/officeDocument/2006/relationships/image" Target="../media/image184.png"/><Relationship Id="rId9" Type="http://schemas.openxmlformats.org/officeDocument/2006/relationships/image" Target="../media/image1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91.png"/><Relationship Id="rId7" Type="http://schemas.openxmlformats.org/officeDocument/2006/relationships/image" Target="../media/image19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2.png"/><Relationship Id="rId5" Type="http://schemas.openxmlformats.org/officeDocument/2006/relationships/image" Target="../media/image193.png"/><Relationship Id="rId10" Type="http://schemas.openxmlformats.org/officeDocument/2006/relationships/image" Target="../media/image198.png"/><Relationship Id="rId4" Type="http://schemas.openxmlformats.org/officeDocument/2006/relationships/image" Target="../media/image192.png"/><Relationship Id="rId9" Type="http://schemas.openxmlformats.org/officeDocument/2006/relationships/image" Target="../media/image19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6.png"/><Relationship Id="rId7" Type="http://schemas.openxmlformats.org/officeDocument/2006/relationships/image" Target="../media/image20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200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hannw/nlstm/blob/master/img/lstm_vs_nlstm.png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âNatural Language Process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799776"/>
            <a:ext cx="7848872" cy="3462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Recurrent Neural Networks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zh-CN" altLang="en-US" dirty="0"/>
              <a:t>汤斯亮（</a:t>
            </a:r>
            <a:r>
              <a:rPr lang="en-US" altLang="zh-CN" dirty="0" err="1"/>
              <a:t>Siliang</a:t>
            </a:r>
            <a:r>
              <a:rPr lang="en-US" altLang="zh-CN" dirty="0"/>
              <a:t> Tang</a:t>
            </a:r>
            <a:r>
              <a:rPr lang="zh-CN" altLang="en-US" dirty="0"/>
              <a:t>）</a:t>
            </a:r>
            <a:endParaRPr lang="en-US" altLang="zh-CN" dirty="0"/>
          </a:p>
          <a:p>
            <a:pPr algn="r"/>
            <a:r>
              <a:rPr lang="en-US" altLang="zh-CN" dirty="0" err="1"/>
              <a:t>siliang@zju.edu.cn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2440582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cxnSp>
        <p:nvCxnSpPr>
          <p:cNvPr id="52" name="直線單箭頭接點 51"/>
          <p:cNvCxnSpPr>
            <a:cxnSpLocks/>
          </p:cNvCxnSpPr>
          <p:nvPr/>
        </p:nvCxnSpPr>
        <p:spPr>
          <a:xfrm>
            <a:off x="431549" y="6012915"/>
            <a:ext cx="1380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>
            <a:cxnSpLocks/>
          </p:cNvCxnSpPr>
          <p:nvPr/>
        </p:nvCxnSpPr>
        <p:spPr>
          <a:xfrm>
            <a:off x="448976" y="2579174"/>
            <a:ext cx="0" cy="343174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/>
          <p:cNvSpPr txBox="1"/>
          <p:nvPr/>
        </p:nvSpPr>
        <p:spPr>
          <a:xfrm>
            <a:off x="501742" y="3258349"/>
            <a:ext cx="1514287" cy="461665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“peephole”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437413" y="1444547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5463097" y="1439304"/>
            <a:ext cx="2008427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字方塊 68"/>
              <p:cNvSpPr txBox="1"/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9" name="文字方塊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62" y="1510754"/>
                <a:ext cx="4186890" cy="430887"/>
              </a:xfrm>
              <a:prstGeom prst="rect">
                <a:avLst/>
              </a:prstGeom>
              <a:blipFill>
                <a:blip r:embed="rId4"/>
                <a:stretch>
                  <a:fillRect r="-1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群組 6"/>
          <p:cNvGrpSpPr/>
          <p:nvPr/>
        </p:nvGrpSpPr>
        <p:grpSpPr>
          <a:xfrm>
            <a:off x="7365300" y="771143"/>
            <a:ext cx="907572" cy="1948455"/>
            <a:chOff x="7186187" y="771143"/>
            <a:chExt cx="907572" cy="1948455"/>
          </a:xfrm>
        </p:grpSpPr>
        <p:grpSp>
          <p:nvGrpSpPr>
            <p:cNvPr id="59" name="群組 58"/>
            <p:cNvGrpSpPr/>
            <p:nvPr/>
          </p:nvGrpSpPr>
          <p:grpSpPr>
            <a:xfrm>
              <a:off x="7186187" y="771143"/>
              <a:ext cx="907572" cy="1270403"/>
              <a:chOff x="7012720" y="4534918"/>
              <a:chExt cx="907572" cy="1270403"/>
            </a:xfrm>
          </p:grpSpPr>
          <p:sp>
            <p:nvSpPr>
              <p:cNvPr id="60" name="矩形 59"/>
              <p:cNvSpPr/>
              <p:nvPr/>
            </p:nvSpPr>
            <p:spPr>
              <a:xfrm>
                <a:off x="7224945" y="5166135"/>
                <a:ext cx="432322" cy="639186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224945" y="4534918"/>
                <a:ext cx="432322" cy="631217"/>
              </a:xfrm>
              <a:prstGeom prst="rect">
                <a:avLst/>
              </a:prstGeom>
              <a:ln>
                <a:noFill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2" name="文字方塊 61"/>
              <p:cNvSpPr txBox="1"/>
              <p:nvPr/>
            </p:nvSpPr>
            <p:spPr>
              <a:xfrm>
                <a:off x="7192823" y="4652619"/>
                <a:ext cx="547366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3" name="文字方塊 62"/>
              <p:cNvSpPr txBox="1"/>
              <p:nvPr/>
            </p:nvSpPr>
            <p:spPr>
              <a:xfrm>
                <a:off x="7012720" y="5254895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t-1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7423812" y="2080412"/>
              <a:ext cx="406922" cy="639186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文字方塊 81"/>
            <p:cNvSpPr txBox="1"/>
            <p:nvPr/>
          </p:nvSpPr>
          <p:spPr>
            <a:xfrm>
              <a:off x="7186187" y="215870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3" name="矩形 82"/>
          <p:cNvSpPr/>
          <p:nvPr/>
        </p:nvSpPr>
        <p:spPr>
          <a:xfrm>
            <a:off x="6798202" y="1441226"/>
            <a:ext cx="640754" cy="6391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字方塊 99"/>
          <p:cNvSpPr txBox="1"/>
          <p:nvPr/>
        </p:nvSpPr>
        <p:spPr>
          <a:xfrm>
            <a:off x="6355834" y="2773715"/>
            <a:ext cx="1553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diagonal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箭號: 向下 100"/>
          <p:cNvSpPr/>
          <p:nvPr/>
        </p:nvSpPr>
        <p:spPr>
          <a:xfrm flipV="1">
            <a:off x="6837439" y="2158705"/>
            <a:ext cx="590413" cy="65587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3683021" y="3258349"/>
            <a:ext cx="5345626" cy="638040"/>
            <a:chOff x="3904578" y="3100699"/>
            <a:chExt cx="5345626" cy="638040"/>
          </a:xfrm>
        </p:grpSpPr>
        <p:grpSp>
          <p:nvGrpSpPr>
            <p:cNvPr id="102" name="群組 101"/>
            <p:cNvGrpSpPr/>
            <p:nvPr/>
          </p:nvGrpSpPr>
          <p:grpSpPr>
            <a:xfrm>
              <a:off x="3904578" y="3100699"/>
              <a:ext cx="1514214" cy="638040"/>
              <a:chOff x="6038727" y="5794241"/>
              <a:chExt cx="1514214" cy="638040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7163891" y="5794241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6618195" y="5796416"/>
                <a:ext cx="389050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5" name="矩形 104"/>
              <p:cNvSpPr/>
              <p:nvPr/>
            </p:nvSpPr>
            <p:spPr>
              <a:xfrm>
                <a:off x="6038727" y="5796416"/>
                <a:ext cx="410655" cy="635865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24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6" name="文字方塊 105"/>
            <p:cNvSpPr txBox="1"/>
            <p:nvPr/>
          </p:nvSpPr>
          <p:spPr>
            <a:xfrm>
              <a:off x="5068222" y="3214076"/>
              <a:ext cx="41819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obtained by the same way</a:t>
              </a:r>
              <a:endPara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274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65" grpId="0" animBg="1"/>
      <p:bldP spid="69" grpId="0"/>
      <p:bldP spid="83" grpId="0" animBg="1"/>
      <p:bldP spid="100" grpId="0"/>
      <p:bldP spid="10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群組 212"/>
          <p:cNvGrpSpPr/>
          <p:nvPr/>
        </p:nvGrpSpPr>
        <p:grpSpPr>
          <a:xfrm>
            <a:off x="6119769" y="5828354"/>
            <a:ext cx="907572" cy="461665"/>
            <a:chOff x="4765592" y="6396335"/>
            <a:chExt cx="907572" cy="461665"/>
          </a:xfrm>
        </p:grpSpPr>
        <p:sp>
          <p:nvSpPr>
            <p:cNvPr id="214" name="矩形 213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5" name="文字方塊 214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7" name="手繪多邊形 110"/>
          <p:cNvSpPr/>
          <p:nvPr/>
        </p:nvSpPr>
        <p:spPr>
          <a:xfrm>
            <a:off x="4248286" y="297730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171743"/>
                <a:ext cx="2214388" cy="4428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文字方塊 112"/>
              <p:cNvSpPr txBox="1"/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文字方塊 1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907" y="3182854"/>
                <a:ext cx="1147173" cy="4448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4" name="群組 123"/>
          <p:cNvGrpSpPr/>
          <p:nvPr/>
        </p:nvGrpSpPr>
        <p:grpSpPr>
          <a:xfrm>
            <a:off x="2671755" y="5831799"/>
            <a:ext cx="907572" cy="461665"/>
            <a:chOff x="4765592" y="6396335"/>
            <a:chExt cx="907572" cy="461665"/>
          </a:xfrm>
        </p:grpSpPr>
        <p:sp>
          <p:nvSpPr>
            <p:cNvPr id="126" name="矩形 12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0" name="文字方塊 1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1" name="矩形 130"/>
          <p:cNvSpPr/>
          <p:nvPr/>
        </p:nvSpPr>
        <p:spPr>
          <a:xfrm>
            <a:off x="2751600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85875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橢圓 137"/>
          <p:cNvSpPr/>
          <p:nvPr/>
        </p:nvSpPr>
        <p:spPr>
          <a:xfrm>
            <a:off x="2423906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974294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>
          <a:xfrm>
            <a:off x="3636060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橢圓 145"/>
          <p:cNvSpPr/>
          <p:nvPr/>
        </p:nvSpPr>
        <p:spPr>
          <a:xfrm>
            <a:off x="1096415" y="275179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8" name="群組 147"/>
          <p:cNvGrpSpPr/>
          <p:nvPr/>
        </p:nvGrpSpPr>
        <p:grpSpPr>
          <a:xfrm>
            <a:off x="2412984" y="2724883"/>
            <a:ext cx="438150" cy="438150"/>
            <a:chOff x="6656524" y="2699227"/>
            <a:chExt cx="438150" cy="438150"/>
          </a:xfrm>
        </p:grpSpPr>
        <p:sp>
          <p:nvSpPr>
            <p:cNvPr id="150" name="橢圓 149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字方塊 150"/>
                <p:cNvSpPr txBox="1"/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1" name="文字方塊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9816" y="2808362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6" name="橢圓 155"/>
          <p:cNvSpPr/>
          <p:nvPr/>
        </p:nvSpPr>
        <p:spPr>
          <a:xfrm>
            <a:off x="3772483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3634125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文字方塊 168"/>
          <p:cNvSpPr txBox="1"/>
          <p:nvPr/>
        </p:nvSpPr>
        <p:spPr>
          <a:xfrm>
            <a:off x="3552553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0" name="直線單箭頭接點 169"/>
          <p:cNvCxnSpPr>
            <a:cxnSpLocks/>
          </p:cNvCxnSpPr>
          <p:nvPr/>
        </p:nvCxnSpPr>
        <p:spPr>
          <a:xfrm flipH="1" flipV="1">
            <a:off x="1334294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直線單箭頭接點 211"/>
          <p:cNvCxnSpPr>
            <a:cxnSpLocks/>
          </p:cNvCxnSpPr>
          <p:nvPr/>
        </p:nvCxnSpPr>
        <p:spPr>
          <a:xfrm>
            <a:off x="1539994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線單箭頭接點 215"/>
          <p:cNvCxnSpPr>
            <a:cxnSpLocks/>
            <a:endCxn id="138" idx="5"/>
          </p:cNvCxnSpPr>
          <p:nvPr/>
        </p:nvCxnSpPr>
        <p:spPr>
          <a:xfrm flipH="1" flipV="1">
            <a:off x="2797890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  <a:stCxn id="132" idx="0"/>
            <a:endCxn id="138" idx="3"/>
          </p:cNvCxnSpPr>
          <p:nvPr/>
        </p:nvCxnSpPr>
        <p:spPr>
          <a:xfrm flipV="1">
            <a:off x="2218754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</p:cNvCxnSpPr>
          <p:nvPr/>
        </p:nvCxnSpPr>
        <p:spPr>
          <a:xfrm flipV="1">
            <a:off x="2639680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向下箭號 161"/>
          <p:cNvSpPr/>
          <p:nvPr/>
        </p:nvSpPr>
        <p:spPr>
          <a:xfrm flipV="1">
            <a:off x="3787264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3" name="向下箭號 162"/>
          <p:cNvSpPr/>
          <p:nvPr/>
        </p:nvSpPr>
        <p:spPr>
          <a:xfrm rot="2620627" flipV="1">
            <a:off x="3530357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4" name="向下箭號 163"/>
          <p:cNvSpPr/>
          <p:nvPr/>
        </p:nvSpPr>
        <p:spPr>
          <a:xfrm rot="20057551" flipV="1">
            <a:off x="2116813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5" name="向下箭號 165"/>
          <p:cNvSpPr/>
          <p:nvPr/>
        </p:nvSpPr>
        <p:spPr>
          <a:xfrm rot="1353372" flipV="1">
            <a:off x="2828657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6"/>
          <p:cNvSpPr/>
          <p:nvPr/>
        </p:nvSpPr>
        <p:spPr>
          <a:xfrm rot="18851723" flipV="1">
            <a:off x="1370351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8" name="群組 227"/>
          <p:cNvGrpSpPr/>
          <p:nvPr/>
        </p:nvGrpSpPr>
        <p:grpSpPr>
          <a:xfrm>
            <a:off x="1876046" y="5836168"/>
            <a:ext cx="907572" cy="461665"/>
            <a:chOff x="4765592" y="6396335"/>
            <a:chExt cx="907572" cy="461665"/>
          </a:xfrm>
        </p:grpSpPr>
        <p:sp>
          <p:nvSpPr>
            <p:cNvPr id="229" name="矩形 22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0" name="文字方塊 22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1" name="群組 230"/>
          <p:cNvGrpSpPr/>
          <p:nvPr/>
        </p:nvGrpSpPr>
        <p:grpSpPr>
          <a:xfrm>
            <a:off x="61288" y="2117509"/>
            <a:ext cx="907572" cy="461665"/>
            <a:chOff x="4775004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4349979" y="2108181"/>
            <a:ext cx="907572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7" name="手繪多邊形 2"/>
          <p:cNvSpPr/>
          <p:nvPr/>
        </p:nvSpPr>
        <p:spPr>
          <a:xfrm>
            <a:off x="2751735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8" name="手繪多邊形 4"/>
          <p:cNvSpPr/>
          <p:nvPr/>
        </p:nvSpPr>
        <p:spPr>
          <a:xfrm>
            <a:off x="850364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0" name="直線單箭頭接點 239"/>
          <p:cNvCxnSpPr>
            <a:cxnSpLocks/>
          </p:cNvCxnSpPr>
          <p:nvPr/>
        </p:nvCxnSpPr>
        <p:spPr>
          <a:xfrm>
            <a:off x="2885039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直線單箭頭接點 240"/>
          <p:cNvCxnSpPr>
            <a:cxnSpLocks/>
          </p:cNvCxnSpPr>
          <p:nvPr/>
        </p:nvCxnSpPr>
        <p:spPr>
          <a:xfrm flipH="1" flipV="1">
            <a:off x="4006339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文字方塊 242"/>
              <p:cNvSpPr txBox="1"/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3" name="文字方塊 2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3889577"/>
                <a:ext cx="2950488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948" y="3548141"/>
                <a:ext cx="529311" cy="461665"/>
              </a:xfrm>
              <a:prstGeom prst="rect">
                <a:avLst/>
              </a:prstGeom>
              <a:blipFill>
                <a:blip r:embed="rId7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/>
              <p:cNvSpPr/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841" y="2741686"/>
                <a:ext cx="529311" cy="461665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矩形 60"/>
              <p:cNvSpPr/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矩形 6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0910" y="2723295"/>
                <a:ext cx="529311" cy="461665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/>
              <p:cNvSpPr txBox="1"/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文字方塊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4886" y="4516925"/>
                <a:ext cx="2235099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圖片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1429" y="216031"/>
            <a:ext cx="1661549" cy="214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3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7" grpId="0"/>
      <p:bldP spid="113" grpId="0"/>
      <p:bldP spid="138" grpId="0" animBg="1"/>
      <p:bldP spid="146" grpId="0" animBg="1"/>
      <p:bldP spid="156" grpId="0" animBg="1"/>
      <p:bldP spid="168" grpId="0" animBg="1"/>
      <p:bldP spid="169" grpId="0"/>
      <p:bldP spid="219" grpId="0" animBg="1"/>
      <p:bldP spid="237" grpId="0" animBg="1"/>
      <p:bldP spid="238" grpId="0" animBg="1"/>
      <p:bldP spid="243" grpId="0"/>
      <p:bldP spid="3" grpId="0"/>
      <p:bldP spid="60" grpId="0"/>
      <p:bldP spid="61" grpId="0"/>
      <p:bldP spid="6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grpSp>
        <p:nvGrpSpPr>
          <p:cNvPr id="130" name="群組 129"/>
          <p:cNvGrpSpPr/>
          <p:nvPr/>
        </p:nvGrpSpPr>
        <p:grpSpPr>
          <a:xfrm>
            <a:off x="2445508" y="5831799"/>
            <a:ext cx="907572" cy="461665"/>
            <a:chOff x="4765592" y="6396335"/>
            <a:chExt cx="907572" cy="461665"/>
          </a:xfrm>
        </p:grpSpPr>
        <p:sp>
          <p:nvSpPr>
            <p:cNvPr id="131" name="矩形 13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2" name="文字方塊 13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37" name="矩形 136"/>
          <p:cNvSpPr/>
          <p:nvPr/>
        </p:nvSpPr>
        <p:spPr>
          <a:xfrm>
            <a:off x="2525353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63250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橢圓 140"/>
          <p:cNvSpPr/>
          <p:nvPr/>
        </p:nvSpPr>
        <p:spPr>
          <a:xfrm>
            <a:off x="2197659" y="357107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748047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3409813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群組 146"/>
          <p:cNvGrpSpPr/>
          <p:nvPr/>
        </p:nvGrpSpPr>
        <p:grpSpPr>
          <a:xfrm>
            <a:off x="870168" y="2751799"/>
            <a:ext cx="438150" cy="438150"/>
            <a:chOff x="6656524" y="2699227"/>
            <a:chExt cx="438150" cy="438150"/>
          </a:xfrm>
        </p:grpSpPr>
        <p:sp>
          <p:nvSpPr>
            <p:cNvPr id="148" name="橢圓 14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字方塊 149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0" name="文字方塊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1" name="群組 150"/>
          <p:cNvGrpSpPr/>
          <p:nvPr/>
        </p:nvGrpSpPr>
        <p:grpSpPr>
          <a:xfrm>
            <a:off x="2186737" y="2724883"/>
            <a:ext cx="438150" cy="438150"/>
            <a:chOff x="6656524" y="2699227"/>
            <a:chExt cx="438150" cy="438150"/>
          </a:xfrm>
        </p:grpSpPr>
        <p:sp>
          <p:nvSpPr>
            <p:cNvPr id="155" name="橢圓 154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文字方塊 155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56" name="文字方塊 1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8" name="橢圓 167"/>
          <p:cNvSpPr/>
          <p:nvPr/>
        </p:nvSpPr>
        <p:spPr>
          <a:xfrm>
            <a:off x="3546236" y="274703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0" name="矩形 169"/>
          <p:cNvSpPr/>
          <p:nvPr/>
        </p:nvSpPr>
        <p:spPr>
          <a:xfrm>
            <a:off x="3407878" y="140948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2" name="文字方塊 211"/>
          <p:cNvSpPr txBox="1"/>
          <p:nvPr/>
        </p:nvSpPr>
        <p:spPr>
          <a:xfrm>
            <a:off x="3326306" y="139509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16" name="直線單箭頭接點 215"/>
          <p:cNvCxnSpPr>
            <a:cxnSpLocks/>
          </p:cNvCxnSpPr>
          <p:nvPr/>
        </p:nvCxnSpPr>
        <p:spPr>
          <a:xfrm flipH="1" flipV="1">
            <a:off x="1108047" y="321772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直線單箭頭接點 216"/>
          <p:cNvCxnSpPr>
            <a:cxnSpLocks/>
          </p:cNvCxnSpPr>
          <p:nvPr/>
        </p:nvCxnSpPr>
        <p:spPr>
          <a:xfrm>
            <a:off x="1313747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直線單箭頭接點 217"/>
          <p:cNvCxnSpPr>
            <a:cxnSpLocks/>
            <a:endCxn id="141" idx="5"/>
          </p:cNvCxnSpPr>
          <p:nvPr/>
        </p:nvCxnSpPr>
        <p:spPr>
          <a:xfrm flipH="1" flipV="1">
            <a:off x="2571643" y="394506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直線單箭頭接點 222"/>
          <p:cNvCxnSpPr>
            <a:cxnSpLocks/>
            <a:stCxn id="138" idx="0"/>
            <a:endCxn id="141" idx="3"/>
          </p:cNvCxnSpPr>
          <p:nvPr/>
        </p:nvCxnSpPr>
        <p:spPr>
          <a:xfrm flipV="1">
            <a:off x="1992507" y="394506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直線單箭頭接點 223"/>
          <p:cNvCxnSpPr>
            <a:cxnSpLocks/>
          </p:cNvCxnSpPr>
          <p:nvPr/>
        </p:nvCxnSpPr>
        <p:spPr>
          <a:xfrm flipV="1">
            <a:off x="2413433" y="317009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" name="向下箭號 161"/>
          <p:cNvSpPr/>
          <p:nvPr/>
        </p:nvSpPr>
        <p:spPr>
          <a:xfrm flipV="1">
            <a:off x="3561017" y="193557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6" name="向下箭號 162"/>
          <p:cNvSpPr/>
          <p:nvPr/>
        </p:nvSpPr>
        <p:spPr>
          <a:xfrm rot="2620627" flipV="1">
            <a:off x="3304110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8" name="向下箭號 163"/>
          <p:cNvSpPr/>
          <p:nvPr/>
        </p:nvSpPr>
        <p:spPr>
          <a:xfrm rot="20057551" flipV="1">
            <a:off x="1890566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9" name="向下箭號 165"/>
          <p:cNvSpPr/>
          <p:nvPr/>
        </p:nvSpPr>
        <p:spPr>
          <a:xfrm rot="1353372" flipV="1">
            <a:off x="2602410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0" name="向下箭號 166"/>
          <p:cNvSpPr/>
          <p:nvPr/>
        </p:nvSpPr>
        <p:spPr>
          <a:xfrm rot="18851723" flipV="1">
            <a:off x="1144104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1" name="群組 230"/>
          <p:cNvGrpSpPr/>
          <p:nvPr/>
        </p:nvGrpSpPr>
        <p:grpSpPr>
          <a:xfrm>
            <a:off x="1649799" y="5822100"/>
            <a:ext cx="907572" cy="461665"/>
            <a:chOff x="4765592" y="6396335"/>
            <a:chExt cx="907572" cy="461665"/>
          </a:xfrm>
        </p:grpSpPr>
        <p:sp>
          <p:nvSpPr>
            <p:cNvPr id="232" name="矩形 23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3" name="文字方塊 23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4" name="群組 233"/>
          <p:cNvGrpSpPr/>
          <p:nvPr/>
        </p:nvGrpSpPr>
        <p:grpSpPr>
          <a:xfrm>
            <a:off x="22128" y="2117509"/>
            <a:ext cx="720484" cy="461665"/>
            <a:chOff x="4775004" y="6396335"/>
            <a:chExt cx="907572" cy="461665"/>
          </a:xfrm>
        </p:grpSpPr>
        <p:sp>
          <p:nvSpPr>
            <p:cNvPr id="235" name="矩形 23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6" name="文字方塊 23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7" name="群組 236"/>
          <p:cNvGrpSpPr/>
          <p:nvPr/>
        </p:nvGrpSpPr>
        <p:grpSpPr>
          <a:xfrm>
            <a:off x="4025029" y="2078942"/>
            <a:ext cx="907572" cy="461665"/>
            <a:chOff x="4775004" y="6396335"/>
            <a:chExt cx="907572" cy="461665"/>
          </a:xfrm>
        </p:grpSpPr>
        <p:sp>
          <p:nvSpPr>
            <p:cNvPr id="238" name="矩形 237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39" name="文字方塊 238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0" name="手繪多邊形 2"/>
          <p:cNvSpPr/>
          <p:nvPr/>
        </p:nvSpPr>
        <p:spPr>
          <a:xfrm>
            <a:off x="2525488" y="233594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1" name="手繪多邊形 4"/>
          <p:cNvSpPr/>
          <p:nvPr/>
        </p:nvSpPr>
        <p:spPr>
          <a:xfrm>
            <a:off x="624117" y="236489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3" name="直線單箭頭接點 242"/>
          <p:cNvCxnSpPr>
            <a:cxnSpLocks/>
          </p:cNvCxnSpPr>
          <p:nvPr/>
        </p:nvCxnSpPr>
        <p:spPr>
          <a:xfrm>
            <a:off x="2658792" y="298126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直線單箭頭接點 243"/>
          <p:cNvCxnSpPr>
            <a:cxnSpLocks/>
          </p:cNvCxnSpPr>
          <p:nvPr/>
        </p:nvCxnSpPr>
        <p:spPr>
          <a:xfrm flipH="1" flipV="1">
            <a:off x="3780092" y="318518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群組 244"/>
          <p:cNvGrpSpPr/>
          <p:nvPr/>
        </p:nvGrpSpPr>
        <p:grpSpPr>
          <a:xfrm>
            <a:off x="6713614" y="5817671"/>
            <a:ext cx="907572" cy="461665"/>
            <a:chOff x="4765592" y="6396335"/>
            <a:chExt cx="907572" cy="461665"/>
          </a:xfrm>
        </p:grpSpPr>
        <p:sp>
          <p:nvSpPr>
            <p:cNvPr id="246" name="矩形 245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文字方塊 246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8" name="矩形 247"/>
          <p:cNvSpPr/>
          <p:nvPr/>
        </p:nvSpPr>
        <p:spPr>
          <a:xfrm>
            <a:off x="6751991" y="441202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>
          <a:xfrm>
            <a:off x="585914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1" name="橢圓 250"/>
          <p:cNvSpPr/>
          <p:nvPr/>
        </p:nvSpPr>
        <p:spPr>
          <a:xfrm>
            <a:off x="6424297" y="3558607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>
          <a:xfrm>
            <a:off x="4974685" y="441202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>
          <a:xfrm>
            <a:off x="7636451" y="441721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6" name="橢圓 255"/>
          <p:cNvSpPr/>
          <p:nvPr/>
        </p:nvSpPr>
        <p:spPr>
          <a:xfrm>
            <a:off x="5096806" y="2739329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8" name="群組 257"/>
          <p:cNvGrpSpPr/>
          <p:nvPr/>
        </p:nvGrpSpPr>
        <p:grpSpPr>
          <a:xfrm>
            <a:off x="6413375" y="2712413"/>
            <a:ext cx="438150" cy="438150"/>
            <a:chOff x="6656524" y="2699227"/>
            <a:chExt cx="438150" cy="438150"/>
          </a:xfrm>
        </p:grpSpPr>
        <p:sp>
          <p:nvSpPr>
            <p:cNvPr id="259" name="橢圓 258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0" name="文字方塊 259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0" name="文字方塊 2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2" name="橢圓 261"/>
          <p:cNvSpPr/>
          <p:nvPr/>
        </p:nvSpPr>
        <p:spPr>
          <a:xfrm>
            <a:off x="7772874" y="2734563"/>
            <a:ext cx="438150" cy="438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7634516" y="1397016"/>
            <a:ext cx="720000" cy="43200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5" name="文字方塊 264"/>
          <p:cNvSpPr txBox="1"/>
          <p:nvPr/>
        </p:nvSpPr>
        <p:spPr>
          <a:xfrm>
            <a:off x="7552944" y="1382627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6" name="直線單箭頭接點 265"/>
          <p:cNvCxnSpPr>
            <a:cxnSpLocks/>
          </p:cNvCxnSpPr>
          <p:nvPr/>
        </p:nvCxnSpPr>
        <p:spPr>
          <a:xfrm flipH="1" flipV="1">
            <a:off x="5334685" y="3205254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直線單箭頭接點 266"/>
          <p:cNvCxnSpPr>
            <a:cxnSpLocks/>
          </p:cNvCxnSpPr>
          <p:nvPr/>
        </p:nvCxnSpPr>
        <p:spPr>
          <a:xfrm>
            <a:off x="5540385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直線單箭頭接點 267"/>
          <p:cNvCxnSpPr>
            <a:cxnSpLocks/>
            <a:endCxn id="251" idx="5"/>
          </p:cNvCxnSpPr>
          <p:nvPr/>
        </p:nvCxnSpPr>
        <p:spPr>
          <a:xfrm flipH="1" flipV="1">
            <a:off x="6798281" y="3932591"/>
            <a:ext cx="338290" cy="4945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單箭頭接點 268"/>
          <p:cNvCxnSpPr>
            <a:cxnSpLocks/>
            <a:stCxn id="249" idx="0"/>
            <a:endCxn id="251" idx="3"/>
          </p:cNvCxnSpPr>
          <p:nvPr/>
        </p:nvCxnSpPr>
        <p:spPr>
          <a:xfrm flipV="1">
            <a:off x="6219145" y="3932591"/>
            <a:ext cx="269318" cy="47943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線單箭頭接點 269"/>
          <p:cNvCxnSpPr>
            <a:cxnSpLocks/>
          </p:cNvCxnSpPr>
          <p:nvPr/>
        </p:nvCxnSpPr>
        <p:spPr>
          <a:xfrm flipV="1">
            <a:off x="6640071" y="3157622"/>
            <a:ext cx="1" cy="3969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向下箭號 161"/>
          <p:cNvSpPr/>
          <p:nvPr/>
        </p:nvSpPr>
        <p:spPr>
          <a:xfrm flipV="1">
            <a:off x="7787655" y="1923107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2" name="向下箭號 162"/>
          <p:cNvSpPr/>
          <p:nvPr/>
        </p:nvSpPr>
        <p:spPr>
          <a:xfrm rot="2620627" flipV="1">
            <a:off x="7530748" y="487326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3" name="向下箭號 163"/>
          <p:cNvSpPr/>
          <p:nvPr/>
        </p:nvSpPr>
        <p:spPr>
          <a:xfrm rot="20057551" flipV="1">
            <a:off x="6117204" y="486774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4" name="向下箭號 165"/>
          <p:cNvSpPr/>
          <p:nvPr/>
        </p:nvSpPr>
        <p:spPr>
          <a:xfrm rot="1353372" flipV="1">
            <a:off x="6829048" y="491343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向下箭號 166"/>
          <p:cNvSpPr/>
          <p:nvPr/>
        </p:nvSpPr>
        <p:spPr>
          <a:xfrm rot="18851723" flipV="1">
            <a:off x="5370742" y="484212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76" name="群組 275"/>
          <p:cNvGrpSpPr/>
          <p:nvPr/>
        </p:nvGrpSpPr>
        <p:grpSpPr>
          <a:xfrm>
            <a:off x="5876437" y="5809630"/>
            <a:ext cx="907572" cy="461665"/>
            <a:chOff x="4765592" y="6396335"/>
            <a:chExt cx="907572" cy="461665"/>
          </a:xfrm>
        </p:grpSpPr>
        <p:sp>
          <p:nvSpPr>
            <p:cNvPr id="277" name="矩形 276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8" name="文字方塊 277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2" name="群組 281"/>
          <p:cNvGrpSpPr/>
          <p:nvPr/>
        </p:nvGrpSpPr>
        <p:grpSpPr>
          <a:xfrm>
            <a:off x="8353762" y="2066472"/>
            <a:ext cx="907572" cy="461665"/>
            <a:chOff x="4775004" y="6396335"/>
            <a:chExt cx="907572" cy="461665"/>
          </a:xfrm>
        </p:grpSpPr>
        <p:sp>
          <p:nvSpPr>
            <p:cNvPr id="283" name="矩形 282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4" name="文字方塊 283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t+1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5" name="手繪多邊形 2"/>
          <p:cNvSpPr/>
          <p:nvPr/>
        </p:nvSpPr>
        <p:spPr>
          <a:xfrm>
            <a:off x="6752126" y="2323473"/>
            <a:ext cx="1625600" cy="378228"/>
          </a:xfrm>
          <a:custGeom>
            <a:avLst/>
            <a:gdLst>
              <a:gd name="connsiteX0" fmla="*/ 0 w 1625600"/>
              <a:gd name="connsiteY0" fmla="*/ 378228 h 378228"/>
              <a:gd name="connsiteX1" fmla="*/ 508000 w 1625600"/>
              <a:gd name="connsiteY1" fmla="*/ 73428 h 378228"/>
              <a:gd name="connsiteX2" fmla="*/ 1625600 w 1625600"/>
              <a:gd name="connsiteY2" fmla="*/ 857 h 378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5600" h="378228">
                <a:moveTo>
                  <a:pt x="0" y="378228"/>
                </a:moveTo>
                <a:cubicBezTo>
                  <a:pt x="118533" y="257275"/>
                  <a:pt x="237067" y="136323"/>
                  <a:pt x="508000" y="73428"/>
                </a:cubicBezTo>
                <a:cubicBezTo>
                  <a:pt x="778933" y="10533"/>
                  <a:pt x="1395791" y="-3981"/>
                  <a:pt x="1625600" y="857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6" name="手繪多邊形 4"/>
          <p:cNvSpPr/>
          <p:nvPr/>
        </p:nvSpPr>
        <p:spPr>
          <a:xfrm>
            <a:off x="4850755" y="2352428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7" name="手繪多邊形 110"/>
          <p:cNvSpPr/>
          <p:nvPr/>
        </p:nvSpPr>
        <p:spPr>
          <a:xfrm>
            <a:off x="4018978" y="2999940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8" name="直線單箭頭接點 287"/>
          <p:cNvCxnSpPr>
            <a:cxnSpLocks/>
          </p:cNvCxnSpPr>
          <p:nvPr/>
        </p:nvCxnSpPr>
        <p:spPr>
          <a:xfrm>
            <a:off x="6885430" y="2968794"/>
            <a:ext cx="88744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線單箭頭接點 288"/>
          <p:cNvCxnSpPr>
            <a:cxnSpLocks/>
          </p:cNvCxnSpPr>
          <p:nvPr/>
        </p:nvCxnSpPr>
        <p:spPr>
          <a:xfrm flipH="1" flipV="1">
            <a:off x="8006730" y="3172713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331" y="3566571"/>
                <a:ext cx="344646" cy="369332"/>
              </a:xfrm>
              <a:prstGeom prst="rect">
                <a:avLst/>
              </a:prstGeom>
              <a:blipFill>
                <a:blip r:embed="rId6"/>
                <a:stretch>
                  <a:fillRect l="-21053" r="-24561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/>
              <p:cNvSpPr txBox="1"/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2" name="文字方塊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468" y="2775597"/>
                <a:ext cx="344646" cy="369332"/>
              </a:xfrm>
              <a:prstGeom prst="rect">
                <a:avLst/>
              </a:prstGeom>
              <a:blipFill>
                <a:blip r:embed="rId7"/>
                <a:stretch>
                  <a:fillRect l="-23214" r="-25000" b="-196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/>
              <p:cNvSpPr txBox="1"/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3" name="文字方塊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6369" y="2754147"/>
                <a:ext cx="344646" cy="369332"/>
              </a:xfrm>
              <a:prstGeom prst="rect">
                <a:avLst/>
              </a:prstGeom>
              <a:blipFill>
                <a:blip r:embed="rId8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字方塊 93"/>
              <p:cNvSpPr txBox="1"/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文字方塊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698" y="3575729"/>
                <a:ext cx="344646" cy="369332"/>
              </a:xfrm>
              <a:prstGeom prst="rect">
                <a:avLst/>
              </a:prstGeom>
              <a:blipFill>
                <a:blip r:embed="rId9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字方塊 94"/>
              <p:cNvSpPr txBox="1"/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5" name="文字方塊 9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414" y="2754147"/>
                <a:ext cx="344646" cy="369332"/>
              </a:xfrm>
              <a:prstGeom prst="rect">
                <a:avLst/>
              </a:prstGeom>
              <a:blipFill>
                <a:blip r:embed="rId10"/>
                <a:stretch>
                  <a:fillRect l="-23214" r="-25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6" name="圖片 9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00898" y="241500"/>
            <a:ext cx="1661549" cy="2147474"/>
          </a:xfrm>
          <a:prstGeom prst="rect">
            <a:avLst/>
          </a:prstGeom>
        </p:spPr>
      </p:pic>
      <p:sp>
        <p:nvSpPr>
          <p:cNvPr id="99" name="手繪多邊形 110"/>
          <p:cNvSpPr/>
          <p:nvPr/>
        </p:nvSpPr>
        <p:spPr>
          <a:xfrm>
            <a:off x="8239951" y="2963459"/>
            <a:ext cx="1908007" cy="3101939"/>
          </a:xfrm>
          <a:custGeom>
            <a:avLst/>
            <a:gdLst>
              <a:gd name="connsiteX0" fmla="*/ 0 w 1320800"/>
              <a:gd name="connsiteY0" fmla="*/ 0 h 3135086"/>
              <a:gd name="connsiteX1" fmla="*/ 362857 w 1320800"/>
              <a:gd name="connsiteY1" fmla="*/ 624114 h 3135086"/>
              <a:gd name="connsiteX2" fmla="*/ 508000 w 1320800"/>
              <a:gd name="connsiteY2" fmla="*/ 2409371 h 3135086"/>
              <a:gd name="connsiteX3" fmla="*/ 1320800 w 1320800"/>
              <a:gd name="connsiteY3" fmla="*/ 3135086 h 3135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0800" h="3135086">
                <a:moveTo>
                  <a:pt x="0" y="0"/>
                </a:moveTo>
                <a:cubicBezTo>
                  <a:pt x="139095" y="111276"/>
                  <a:pt x="278190" y="222552"/>
                  <a:pt x="362857" y="624114"/>
                </a:cubicBezTo>
                <a:cubicBezTo>
                  <a:pt x="447524" y="1025676"/>
                  <a:pt x="348343" y="1990876"/>
                  <a:pt x="508000" y="2409371"/>
                </a:cubicBezTo>
                <a:cubicBezTo>
                  <a:pt x="667657" y="2827866"/>
                  <a:pt x="994228" y="2981476"/>
                  <a:pt x="1320800" y="3135086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文字方塊 101"/>
          <p:cNvSpPr txBox="1"/>
          <p:nvPr/>
        </p:nvSpPr>
        <p:spPr>
          <a:xfrm>
            <a:off x="8332246" y="5322284"/>
            <a:ext cx="907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4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481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8" grpId="0" animBg="1"/>
      <p:bldP spid="249" grpId="0" animBg="1"/>
      <p:bldP spid="251" grpId="0" animBg="1"/>
      <p:bldP spid="253" grpId="0" animBg="1"/>
      <p:bldP spid="254" grpId="0" animBg="1"/>
      <p:bldP spid="256" grpId="0" animBg="1"/>
      <p:bldP spid="262" grpId="0" animBg="1"/>
      <p:bldP spid="264" grpId="0" animBg="1"/>
      <p:bldP spid="265" grpId="0"/>
      <p:bldP spid="271" grpId="0" animBg="1"/>
      <p:bldP spid="272" grpId="0" animBg="1"/>
      <p:bldP spid="273" grpId="0" animBg="1"/>
      <p:bldP spid="274" grpId="0" animBg="1"/>
      <p:bldP spid="275" grpId="0" animBg="1"/>
      <p:bldP spid="285" grpId="0" animBg="1"/>
      <p:bldP spid="286" grpId="0" animBg="1"/>
      <p:bldP spid="93" grpId="0"/>
      <p:bldP spid="94" grpId="0"/>
      <p:bldP spid="95" grpId="0"/>
      <p:bldP spid="99" grpId="0" animBg="1"/>
      <p:bldP spid="10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  <p:pic>
        <p:nvPicPr>
          <p:cNvPr id="8" name="圖片 3">
            <a:extLst>
              <a:ext uri="{FF2B5EF4-FFF2-40B4-BE49-F238E27FC236}">
                <a16:creationId xmlns:a16="http://schemas.microsoft.com/office/drawing/2014/main" id="{B6A6BA75-AEC0-4A62-8B36-DEB3FEAAF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9344" y="930275"/>
            <a:ext cx="5555787" cy="552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26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2" y="2203871"/>
            <a:ext cx="3743325" cy="25050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1206" y="1222888"/>
            <a:ext cx="4333875" cy="37338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8332" y="4892702"/>
            <a:ext cx="82867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LSTM works well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Simply LSTM: coupling input and forget gate, removing peephole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 gate is critical for performance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gate activation function is critical</a:t>
            </a:r>
            <a:endParaRPr lang="zh-TW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LSTM: A Search Space Odyssey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80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3627577" y="2379784"/>
            <a:ext cx="720000" cy="36877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3550081" y="2347656"/>
            <a:ext cx="907572" cy="4616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4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GRU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18949" y="468685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778823" y="4719875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2" name="群組 31"/>
          <p:cNvGrpSpPr/>
          <p:nvPr/>
        </p:nvGrpSpPr>
        <p:grpSpPr>
          <a:xfrm>
            <a:off x="7074235" y="1033585"/>
            <a:ext cx="907572" cy="461665"/>
            <a:chOff x="3326306" y="1395097"/>
            <a:chExt cx="907572" cy="461665"/>
          </a:xfrm>
        </p:grpSpPr>
        <p:sp>
          <p:nvSpPr>
            <p:cNvPr id="23" name="矩形 22"/>
            <p:cNvSpPr/>
            <p:nvPr/>
          </p:nvSpPr>
          <p:spPr>
            <a:xfrm>
              <a:off x="3407878" y="1409486"/>
              <a:ext cx="720000" cy="432000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文字方塊 23"/>
            <p:cNvSpPr txBox="1"/>
            <p:nvPr/>
          </p:nvSpPr>
          <p:spPr>
            <a:xfrm>
              <a:off x="3326306" y="1395097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r>
                <a:rPr lang="en-US" altLang="zh-TW" sz="2400" baseline="30000" dirty="0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5" name="直線單箭頭接點 24"/>
          <p:cNvCxnSpPr>
            <a:cxnSpLocks/>
          </p:cNvCxnSpPr>
          <p:nvPr/>
        </p:nvCxnSpPr>
        <p:spPr>
          <a:xfrm flipH="1" flipV="1">
            <a:off x="4852473" y="3433551"/>
            <a:ext cx="0" cy="123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  <a:endCxn id="118" idx="2"/>
          </p:cNvCxnSpPr>
          <p:nvPr/>
        </p:nvCxnSpPr>
        <p:spPr>
          <a:xfrm flipV="1">
            <a:off x="4335810" y="2570254"/>
            <a:ext cx="1591169" cy="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向下箭號 161"/>
          <p:cNvSpPr/>
          <p:nvPr/>
        </p:nvSpPr>
        <p:spPr>
          <a:xfrm flipV="1">
            <a:off x="7316439" y="1553134"/>
            <a:ext cx="438150" cy="7483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向下箭號 165"/>
          <p:cNvSpPr/>
          <p:nvPr/>
        </p:nvSpPr>
        <p:spPr>
          <a:xfrm rot="18993628" flipV="1">
            <a:off x="4942948" y="5087568"/>
            <a:ext cx="438150" cy="872768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手繪多邊形 4"/>
          <p:cNvSpPr/>
          <p:nvPr/>
        </p:nvSpPr>
        <p:spPr>
          <a:xfrm>
            <a:off x="4368543" y="2580725"/>
            <a:ext cx="435428" cy="378302"/>
          </a:xfrm>
          <a:custGeom>
            <a:avLst/>
            <a:gdLst>
              <a:gd name="connsiteX0" fmla="*/ 0 w 435428"/>
              <a:gd name="connsiteY0" fmla="*/ 931 h 378302"/>
              <a:gd name="connsiteX1" fmla="*/ 290286 w 435428"/>
              <a:gd name="connsiteY1" fmla="*/ 58988 h 378302"/>
              <a:gd name="connsiteX2" fmla="*/ 435428 w 435428"/>
              <a:gd name="connsiteY2" fmla="*/ 378302 h 378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5428" h="378302">
                <a:moveTo>
                  <a:pt x="0" y="931"/>
                </a:moveTo>
                <a:cubicBezTo>
                  <a:pt x="108857" y="-1488"/>
                  <a:pt x="217715" y="-3907"/>
                  <a:pt x="290286" y="58988"/>
                </a:cubicBezTo>
                <a:cubicBezTo>
                  <a:pt x="362857" y="121883"/>
                  <a:pt x="399142" y="250092"/>
                  <a:pt x="435428" y="378302"/>
                </a:cubicBezTo>
              </a:path>
            </a:pathLst>
          </a:custGeom>
          <a:noFill/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直線單箭頭接點 80"/>
          <p:cNvCxnSpPr>
            <a:cxnSpLocks/>
          </p:cNvCxnSpPr>
          <p:nvPr/>
        </p:nvCxnSpPr>
        <p:spPr>
          <a:xfrm flipV="1">
            <a:off x="7510106" y="3907932"/>
            <a:ext cx="0" cy="9263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4739635" y="5896672"/>
            <a:ext cx="1720252" cy="480851"/>
            <a:chOff x="4853681" y="5907782"/>
            <a:chExt cx="1720252" cy="480851"/>
          </a:xfrm>
        </p:grpSpPr>
        <p:grpSp>
          <p:nvGrpSpPr>
            <p:cNvPr id="4" name="群組 3"/>
            <p:cNvGrpSpPr/>
            <p:nvPr/>
          </p:nvGrpSpPr>
          <p:grpSpPr>
            <a:xfrm>
              <a:off x="5666361" y="5926968"/>
              <a:ext cx="907572" cy="461665"/>
              <a:chOff x="4765592" y="6396335"/>
              <a:chExt cx="907572" cy="461665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4823114" y="6442783"/>
                <a:ext cx="720000" cy="368770"/>
              </a:xfrm>
              <a:prstGeom prst="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文字方塊 5"/>
              <p:cNvSpPr txBox="1"/>
              <p:nvPr/>
            </p:nvSpPr>
            <p:spPr>
              <a:xfrm>
                <a:off x="4765592" y="6396335"/>
                <a:ext cx="90757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2400" baseline="30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8" name="矩形 97"/>
            <p:cNvSpPr/>
            <p:nvPr/>
          </p:nvSpPr>
          <p:spPr>
            <a:xfrm>
              <a:off x="4913487" y="5954231"/>
              <a:ext cx="720000" cy="36877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9" name="文字方塊 98"/>
            <p:cNvSpPr txBox="1"/>
            <p:nvPr/>
          </p:nvSpPr>
          <p:spPr>
            <a:xfrm>
              <a:off x="4853681" y="5907782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05" name="直線單箭頭接點 104"/>
          <p:cNvCxnSpPr>
            <a:cxnSpLocks/>
          </p:cNvCxnSpPr>
          <p:nvPr/>
        </p:nvCxnSpPr>
        <p:spPr>
          <a:xfrm flipV="1">
            <a:off x="4033253" y="2814674"/>
            <a:ext cx="0" cy="3323941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86" y="1607763"/>
            <a:ext cx="1927419" cy="1722631"/>
          </a:xfrm>
          <a:prstGeom prst="rect">
            <a:avLst/>
          </a:prstGeom>
        </p:spPr>
      </p:pic>
      <p:sp>
        <p:nvSpPr>
          <p:cNvPr id="83" name="矩形 82"/>
          <p:cNvSpPr/>
          <p:nvPr/>
        </p:nvSpPr>
        <p:spPr>
          <a:xfrm>
            <a:off x="7175514" y="4726826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h'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直線單箭頭接點 83"/>
          <p:cNvCxnSpPr>
            <a:cxnSpLocks/>
          </p:cNvCxnSpPr>
          <p:nvPr/>
        </p:nvCxnSpPr>
        <p:spPr>
          <a:xfrm flipV="1">
            <a:off x="4059536" y="6145819"/>
            <a:ext cx="691080" cy="0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4614594" y="2967626"/>
            <a:ext cx="438150" cy="438150"/>
            <a:chOff x="6656524" y="2699227"/>
            <a:chExt cx="438150" cy="438150"/>
          </a:xfrm>
        </p:grpSpPr>
        <p:sp>
          <p:nvSpPr>
            <p:cNvPr id="86" name="橢圓 85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字方塊 86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7" name="文字方塊 8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214" r="-25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8" name="群組 87"/>
          <p:cNvGrpSpPr/>
          <p:nvPr/>
        </p:nvGrpSpPr>
        <p:grpSpPr>
          <a:xfrm>
            <a:off x="7125110" y="5915858"/>
            <a:ext cx="907572" cy="461665"/>
            <a:chOff x="4765592" y="6396335"/>
            <a:chExt cx="907572" cy="461665"/>
          </a:xfrm>
        </p:grpSpPr>
        <p:sp>
          <p:nvSpPr>
            <p:cNvPr id="89" name="矩形 88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文字方塊 89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1" name="向下箭號 162"/>
          <p:cNvSpPr/>
          <p:nvPr/>
        </p:nvSpPr>
        <p:spPr>
          <a:xfrm flipV="1">
            <a:off x="7308946" y="5274595"/>
            <a:ext cx="438150" cy="55070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向下箭號 162"/>
          <p:cNvSpPr/>
          <p:nvPr/>
        </p:nvSpPr>
        <p:spPr>
          <a:xfrm rot="7262412" flipV="1">
            <a:off x="5921523" y="2770685"/>
            <a:ext cx="438150" cy="2421714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5" name="直線單箭頭接點 114"/>
          <p:cNvCxnSpPr>
            <a:cxnSpLocks/>
            <a:endCxn id="119" idx="2"/>
          </p:cNvCxnSpPr>
          <p:nvPr/>
        </p:nvCxnSpPr>
        <p:spPr>
          <a:xfrm flipV="1">
            <a:off x="6120147" y="2744309"/>
            <a:ext cx="33568" cy="195946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線單箭頭接點 115"/>
          <p:cNvCxnSpPr>
            <a:cxnSpLocks/>
          </p:cNvCxnSpPr>
          <p:nvPr/>
        </p:nvCxnSpPr>
        <p:spPr>
          <a:xfrm>
            <a:off x="6168650" y="3676496"/>
            <a:ext cx="1068342" cy="89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群組 116"/>
          <p:cNvGrpSpPr/>
          <p:nvPr/>
        </p:nvGrpSpPr>
        <p:grpSpPr>
          <a:xfrm>
            <a:off x="5926979" y="2351179"/>
            <a:ext cx="438150" cy="438150"/>
            <a:chOff x="6656524" y="2699227"/>
            <a:chExt cx="438150" cy="438150"/>
          </a:xfrm>
        </p:grpSpPr>
        <p:sp>
          <p:nvSpPr>
            <p:cNvPr id="118" name="橢圓 117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字方塊 118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9" name="文字方塊 1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24561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0" name="群組 119"/>
          <p:cNvGrpSpPr/>
          <p:nvPr/>
        </p:nvGrpSpPr>
        <p:grpSpPr>
          <a:xfrm>
            <a:off x="7291031" y="3445312"/>
            <a:ext cx="438150" cy="438150"/>
            <a:chOff x="6656524" y="2699227"/>
            <a:chExt cx="438150" cy="438150"/>
          </a:xfrm>
        </p:grpSpPr>
        <p:sp>
          <p:nvSpPr>
            <p:cNvPr id="121" name="橢圓 120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2" name="文字方塊 121"/>
                <p:cNvSpPr txBox="1"/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⨀</m:t>
                        </m:r>
                      </m:oMath>
                    </m:oMathPara>
                  </a14:m>
                  <a:endParaRPr lang="zh-TW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2" name="文字方塊 1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0937" y="2723025"/>
                  <a:ext cx="344646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23214" r="-25000" b="-1967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文字方塊 28"/>
          <p:cNvSpPr txBox="1"/>
          <p:nvPr/>
        </p:nvSpPr>
        <p:spPr>
          <a:xfrm>
            <a:off x="6621629" y="3198250"/>
            <a:ext cx="705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3" name="群組 122"/>
          <p:cNvGrpSpPr/>
          <p:nvPr/>
        </p:nvGrpSpPr>
        <p:grpSpPr>
          <a:xfrm>
            <a:off x="7294279" y="2359414"/>
            <a:ext cx="438150" cy="438150"/>
            <a:chOff x="6656524" y="2699227"/>
            <a:chExt cx="438150" cy="438150"/>
          </a:xfrm>
        </p:grpSpPr>
        <p:sp>
          <p:nvSpPr>
            <p:cNvPr id="124" name="橢圓 123"/>
            <p:cNvSpPr/>
            <p:nvPr/>
          </p:nvSpPr>
          <p:spPr>
            <a:xfrm>
              <a:off x="6656524" y="2699227"/>
              <a:ext cx="438150" cy="438150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字方塊 124"/>
                <p:cNvSpPr txBox="1"/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TW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＋</m:t>
                        </m:r>
                      </m:oMath>
                    </m:oMathPara>
                  </a14:m>
                  <a:endParaRPr lang="zh-TW" altLang="en-US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5" name="文字方塊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66595" y="2808578"/>
                  <a:ext cx="288541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21277" r="-23404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3" name="直線單箭頭接點 92"/>
          <p:cNvCxnSpPr>
            <a:cxnSpLocks/>
            <a:stCxn id="90" idx="1"/>
          </p:cNvCxnSpPr>
          <p:nvPr/>
        </p:nvCxnSpPr>
        <p:spPr>
          <a:xfrm flipH="1">
            <a:off x="6349900" y="6146691"/>
            <a:ext cx="775210" cy="4866"/>
          </a:xfrm>
          <a:prstGeom prst="straightConnector1">
            <a:avLst/>
          </a:prstGeom>
          <a:ln w="571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向下箭號 165"/>
          <p:cNvSpPr/>
          <p:nvPr/>
        </p:nvSpPr>
        <p:spPr>
          <a:xfrm rot="2321610" flipV="1">
            <a:off x="5701334" y="5104334"/>
            <a:ext cx="438150" cy="820692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1" name="直線單箭頭接點 100"/>
          <p:cNvCxnSpPr>
            <a:cxnSpLocks/>
          </p:cNvCxnSpPr>
          <p:nvPr/>
        </p:nvCxnSpPr>
        <p:spPr>
          <a:xfrm>
            <a:off x="6419437" y="2580725"/>
            <a:ext cx="8466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單箭頭接點 101"/>
          <p:cNvCxnSpPr>
            <a:cxnSpLocks/>
          </p:cNvCxnSpPr>
          <p:nvPr/>
        </p:nvCxnSpPr>
        <p:spPr>
          <a:xfrm flipV="1">
            <a:off x="7498694" y="2811956"/>
            <a:ext cx="0" cy="60191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群組 34"/>
          <p:cNvGrpSpPr/>
          <p:nvPr/>
        </p:nvGrpSpPr>
        <p:grpSpPr>
          <a:xfrm>
            <a:off x="7775957" y="2335777"/>
            <a:ext cx="1368043" cy="461665"/>
            <a:chOff x="7775957" y="2350291"/>
            <a:chExt cx="1368043" cy="461665"/>
          </a:xfrm>
        </p:grpSpPr>
        <p:grpSp>
          <p:nvGrpSpPr>
            <p:cNvPr id="96" name="群組 95"/>
            <p:cNvGrpSpPr/>
            <p:nvPr/>
          </p:nvGrpSpPr>
          <p:grpSpPr>
            <a:xfrm>
              <a:off x="8236428" y="2350291"/>
              <a:ext cx="907572" cy="461665"/>
              <a:chOff x="4440136" y="3005198"/>
              <a:chExt cx="907572" cy="461665"/>
            </a:xfrm>
          </p:grpSpPr>
          <p:sp>
            <p:nvSpPr>
              <p:cNvPr id="94" name="矩形 93"/>
              <p:cNvSpPr/>
              <p:nvPr/>
            </p:nvSpPr>
            <p:spPr>
              <a:xfrm>
                <a:off x="4488246" y="3051646"/>
                <a:ext cx="720000" cy="368770"/>
              </a:xfrm>
              <a:prstGeom prst="rect">
                <a:avLst/>
              </a:prstGeom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5" name="文字方塊 94"/>
              <p:cNvSpPr txBox="1"/>
              <p:nvPr/>
            </p:nvSpPr>
            <p:spPr>
              <a:xfrm>
                <a:off x="4440136" y="3005198"/>
                <a:ext cx="907572" cy="46166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4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2400" baseline="30000" dirty="0" err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endParaRPr lang="zh-TW" altLang="en-US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04" name="直線單箭頭接點 103"/>
            <p:cNvCxnSpPr>
              <a:cxnSpLocks/>
            </p:cNvCxnSpPr>
            <p:nvPr/>
          </p:nvCxnSpPr>
          <p:spPr>
            <a:xfrm>
              <a:off x="7775957" y="2607264"/>
              <a:ext cx="51345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矩形 35"/>
          <p:cNvSpPr/>
          <p:nvPr/>
        </p:nvSpPr>
        <p:spPr>
          <a:xfrm>
            <a:off x="4049175" y="4248366"/>
            <a:ext cx="7649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reset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5100997" y="4264116"/>
            <a:ext cx="1003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文字方塊 108"/>
              <p:cNvSpPr txBox="1"/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p>
                        <m:sSup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文字方塊 1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579" y="1006681"/>
                <a:ext cx="4224362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群組 9">
            <a:extLst>
              <a:ext uri="{FF2B5EF4-FFF2-40B4-BE49-F238E27FC236}">
                <a16:creationId xmlns:a16="http://schemas.microsoft.com/office/drawing/2014/main" id="{B99EDC76-06CF-40A4-BDF0-893DAEE9C6B9}"/>
              </a:ext>
            </a:extLst>
          </p:cNvPr>
          <p:cNvGrpSpPr/>
          <p:nvPr/>
        </p:nvGrpSpPr>
        <p:grpSpPr>
          <a:xfrm>
            <a:off x="441903" y="3256427"/>
            <a:ext cx="3445367" cy="3155791"/>
            <a:chOff x="441903" y="3256427"/>
            <a:chExt cx="3445367" cy="3155791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903" y="3256427"/>
              <a:ext cx="3445367" cy="315579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60A3714-D1F2-48A8-A24B-B2A5F398AAE7}"/>
                </a:ext>
              </a:extLst>
            </p:cNvPr>
            <p:cNvSpPr/>
            <p:nvPr/>
          </p:nvSpPr>
          <p:spPr>
            <a:xfrm>
              <a:off x="2222500" y="4302216"/>
              <a:ext cx="393700" cy="269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549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8" grpId="0" animBg="1"/>
      <p:bldP spid="13" grpId="0" animBg="1"/>
      <p:bldP spid="30" grpId="0" animBg="1"/>
      <p:bldP spid="33" grpId="0" animBg="1"/>
      <p:bldP spid="45" grpId="0" animBg="1"/>
      <p:bldP spid="83" grpId="0" animBg="1"/>
      <p:bldP spid="91" grpId="0" animBg="1"/>
      <p:bldP spid="92" grpId="0" animBg="1"/>
      <p:bldP spid="29" grpId="0"/>
      <p:bldP spid="100" grpId="0" animBg="1"/>
      <p:bldP spid="36" grpId="0"/>
      <p:bldP spid="108" grpId="0"/>
      <p:bldP spid="10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Nested LSTM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AutoShape 2" descr="lstm vs nlstm">
            <a:hlinkClick r:id="rId2"/>
          </p:cNvPr>
          <p:cNvSpPr>
            <a:spLocks noChangeAspect="1" noChangeArrowheads="1"/>
          </p:cNvSpPr>
          <p:nvPr/>
        </p:nvSpPr>
        <p:spPr bwMode="auto">
          <a:xfrm>
            <a:off x="134938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AutoShape 4" descr="lstm vs nlstm"/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308304" cy="3867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59A76D7-E4B8-436B-BD2D-B171C30D136B}"/>
              </a:ext>
            </a:extLst>
          </p:cNvPr>
          <p:cNvSpPr/>
          <p:nvPr/>
        </p:nvSpPr>
        <p:spPr>
          <a:xfrm>
            <a:off x="566738" y="6200049"/>
            <a:ext cx="5669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Moniz J R A, Krueger D. Nested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lstms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[J]. </a:t>
            </a:r>
            <a:r>
              <a:rPr lang="en-US" altLang="zh-CN" sz="1200" dirty="0" err="1">
                <a:solidFill>
                  <a:srgbClr val="222222"/>
                </a:solidFill>
                <a:latin typeface="Arial" panose="020B0604020202020204" pitchFamily="34" charset="0"/>
              </a:rPr>
              <a:t>arXiv</a:t>
            </a:r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 preprint arXiv:1801.10308, 2018.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4454111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 err="1"/>
              <a:t>RNN</a:t>
            </a:r>
            <a:r>
              <a:rPr lang="en-US" altLang="zh-CN" cap="none" dirty="0"/>
              <a:t> for NLP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2339727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NLP is full of sequential data</a:t>
            </a:r>
          </a:p>
          <a:p>
            <a:pPr lvl="1"/>
            <a:r>
              <a:rPr lang="en-US" altLang="zh-CN" dirty="0"/>
              <a:t>Words in sentences</a:t>
            </a:r>
          </a:p>
          <a:p>
            <a:pPr lvl="1"/>
            <a:r>
              <a:rPr lang="en-US" altLang="zh-CN" dirty="0"/>
              <a:t>Characters in words</a:t>
            </a:r>
          </a:p>
          <a:p>
            <a:pPr lvl="1"/>
            <a:r>
              <a:rPr lang="en-US" altLang="zh-CN" dirty="0"/>
              <a:t>Sentences in discourse</a:t>
            </a:r>
          </a:p>
          <a:p>
            <a:pPr lvl="1"/>
            <a:r>
              <a:rPr lang="en-US" altLang="zh-CN" dirty="0"/>
              <a:t>…</a:t>
            </a:r>
          </a:p>
          <a:p>
            <a:r>
              <a:rPr lang="en-US" altLang="zh-CN" dirty="0"/>
              <a:t>RNNs is good at capturing long-distance dependencies. E.g.,</a:t>
            </a:r>
          </a:p>
          <a:p>
            <a:pPr marL="0" indent="0">
              <a:buNone/>
            </a:pPr>
            <a:r>
              <a:rPr lang="en-US" altLang="zh-CN" dirty="0"/>
              <a:t>1. Agreement in number, gender, etc.</a:t>
            </a:r>
          </a:p>
          <a:p>
            <a:pPr lvl="1"/>
            <a:r>
              <a:rPr lang="en-US" altLang="zh-CN" b="1" dirty="0"/>
              <a:t>He</a:t>
            </a:r>
            <a:r>
              <a:rPr lang="en-US" altLang="zh-CN" dirty="0"/>
              <a:t> does not have very much confidence in </a:t>
            </a:r>
            <a:r>
              <a:rPr lang="en-US" altLang="zh-CN" b="1" dirty="0"/>
              <a:t>himself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b="1" dirty="0"/>
              <a:t>She</a:t>
            </a:r>
            <a:r>
              <a:rPr lang="en-US" altLang="zh-CN" dirty="0"/>
              <a:t> does not have very much confidence in </a:t>
            </a:r>
            <a:r>
              <a:rPr lang="en-US" altLang="zh-CN" b="1" dirty="0"/>
              <a:t>herself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2. </a:t>
            </a:r>
            <a:r>
              <a:rPr lang="en-US" altLang="zh-CN" dirty="0" err="1"/>
              <a:t>Selectional</a:t>
            </a:r>
            <a:r>
              <a:rPr lang="en-US" altLang="zh-CN" dirty="0"/>
              <a:t> preference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reign</a:t>
            </a:r>
            <a:r>
              <a:rPr lang="en-US" altLang="zh-CN" dirty="0"/>
              <a:t> has lasted as long as the life of the </a:t>
            </a:r>
            <a:r>
              <a:rPr lang="en-US" altLang="zh-CN" b="1" dirty="0"/>
              <a:t>queen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/>
              <a:t>rain</a:t>
            </a:r>
            <a:r>
              <a:rPr lang="en-US" altLang="zh-CN" dirty="0"/>
              <a:t> has lasted as long as the life of the </a:t>
            </a:r>
            <a:r>
              <a:rPr lang="en-US" altLang="zh-CN" b="1" dirty="0"/>
              <a:t>clouds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r>
              <a:rPr lang="en-US" altLang="zh-CN" dirty="0"/>
              <a:t>3. What is the referent of “it”?</a:t>
            </a:r>
          </a:p>
          <a:p>
            <a:pPr lvl="1"/>
            <a:r>
              <a:rPr lang="en-US" altLang="zh-CN" dirty="0"/>
              <a:t>The </a:t>
            </a:r>
            <a:r>
              <a:rPr lang="en-US" altLang="zh-CN" b="1" dirty="0">
                <a:solidFill>
                  <a:srgbClr val="FF0000"/>
                </a:solidFill>
              </a:rPr>
              <a:t>trophy</a:t>
            </a:r>
            <a:r>
              <a:rPr lang="en-US" altLang="zh-CN" dirty="0"/>
              <a:t> would not fit in the brown suitcase because it was too </a:t>
            </a:r>
            <a:r>
              <a:rPr lang="en-US" altLang="zh-CN" b="1" dirty="0"/>
              <a:t>big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The trophy would not fit in the brown </a:t>
            </a:r>
            <a:r>
              <a:rPr lang="en-US" altLang="zh-CN" b="1" dirty="0">
                <a:solidFill>
                  <a:srgbClr val="FF0000"/>
                </a:solidFill>
              </a:rPr>
              <a:t>suitcase</a:t>
            </a:r>
            <a:r>
              <a:rPr lang="en-US" altLang="zh-CN" dirty="0"/>
              <a:t> because it was too </a:t>
            </a:r>
            <a:r>
              <a:rPr lang="en-US" altLang="zh-CN" b="1" dirty="0"/>
              <a:t>small</a:t>
            </a:r>
            <a:r>
              <a:rPr lang="en-US" altLang="zh-CN" dirty="0"/>
              <a:t>.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Long-distance Dependencies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216A72-0D30-43B7-A635-EEF5AA1EC95F}"/>
              </a:ext>
            </a:extLst>
          </p:cNvPr>
          <p:cNvSpPr/>
          <p:nvPr/>
        </p:nvSpPr>
        <p:spPr>
          <a:xfrm>
            <a:off x="1043608" y="6105243"/>
            <a:ext cx="803751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altLang="zh-CN" sz="1100" dirty="0"/>
              <a:t>From Winograd Schema Challenge: http://commonsensereasoning.org/winograd.html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80506895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Unrolling in Time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5A3040A-7584-4849-9AEF-6E246C5B4C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7" y="1335690"/>
            <a:ext cx="8001000" cy="5522310"/>
          </a:xfrm>
        </p:spPr>
        <p:txBody>
          <a:bodyPr/>
          <a:lstStyle/>
          <a:p>
            <a:r>
              <a:rPr lang="en-US" altLang="zh-CN" dirty="0"/>
              <a:t>What does processing a sequence look like?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8D337F5-E47C-4C96-8A7C-4AB6F3914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2200275"/>
            <a:ext cx="682942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98024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70963" y="188640"/>
            <a:ext cx="8033287" cy="576064"/>
          </a:xfrm>
        </p:spPr>
        <p:txBody>
          <a:bodyPr/>
          <a:lstStyle/>
          <a:p>
            <a:r>
              <a:rPr lang="en-US" altLang="zh-TW" dirty="0"/>
              <a:t>Variants of Neural Networks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734292" y="1080655"/>
          <a:ext cx="7467599" cy="44750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矩形 2"/>
          <p:cNvSpPr/>
          <p:nvPr/>
        </p:nvSpPr>
        <p:spPr>
          <a:xfrm>
            <a:off x="784796" y="3429000"/>
            <a:ext cx="7366589" cy="16316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D7342F6-80CC-4F40-AF5F-A7379161B1D3}"/>
              </a:ext>
            </a:extLst>
          </p:cNvPr>
          <p:cNvSpPr/>
          <p:nvPr/>
        </p:nvSpPr>
        <p:spPr>
          <a:xfrm>
            <a:off x="3333367" y="4404405"/>
            <a:ext cx="4572000" cy="52322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with Memory</a:t>
            </a:r>
            <a:endParaRPr lang="zh-TW" alt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764341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0CBA983-1164-447E-95CF-A61DA8C75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8144" y="2032118"/>
            <a:ext cx="4461899" cy="16849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Can RNNs Do?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Represent a sentence</a:t>
            </a:r>
          </a:p>
          <a:p>
            <a:pPr lvl="1"/>
            <a:r>
              <a:rPr lang="en-US" altLang="zh-CN" dirty="0"/>
              <a:t>Read whole sentence, make a prediction</a:t>
            </a:r>
          </a:p>
          <a:p>
            <a:pPr lvl="1"/>
            <a:r>
              <a:rPr lang="en-US" altLang="zh-CN" dirty="0"/>
              <a:t>Sentence</a:t>
            </a:r>
            <a:r>
              <a:rPr lang="en-US" altLang="zh-CN" b="1" dirty="0"/>
              <a:t> </a:t>
            </a:r>
            <a:r>
              <a:rPr lang="en-US" altLang="zh-CN" dirty="0"/>
              <a:t>classification,</a:t>
            </a:r>
            <a:r>
              <a:rPr lang="zh-CN" altLang="en-US" dirty="0"/>
              <a:t> </a:t>
            </a:r>
            <a:r>
              <a:rPr lang="en-US" altLang="zh-CN" dirty="0"/>
              <a:t>Conditioned generation, Retrieval</a:t>
            </a:r>
          </a:p>
          <a:p>
            <a:pPr lvl="1"/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Represent a context within a sentence</a:t>
            </a:r>
          </a:p>
          <a:p>
            <a:pPr lvl="1"/>
            <a:r>
              <a:rPr lang="en-US" altLang="zh-CN" dirty="0"/>
              <a:t>Read context up until that point</a:t>
            </a:r>
          </a:p>
          <a:p>
            <a:pPr lvl="1"/>
            <a:r>
              <a:rPr lang="en-US" altLang="zh-CN" dirty="0"/>
              <a:t>Tagging, Language Modeling, Calculating Representations for Parsing, etc.</a:t>
            </a:r>
          </a:p>
          <a:p>
            <a:pPr lvl="1"/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8A191BB-A0A7-4084-8A98-E61611B4D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8144" y="4669447"/>
            <a:ext cx="4461899" cy="1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16061"/>
      </p:ext>
    </p:extLst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E029D-1AF1-4B65-9765-03C10611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-125" dirty="0"/>
              <a:t>What </a:t>
            </a:r>
            <a:r>
              <a:rPr lang="en-US" altLang="zh-CN" spc="110" dirty="0"/>
              <a:t>can </a:t>
            </a:r>
            <a:r>
              <a:rPr lang="en-US" altLang="zh-CN" spc="-180" dirty="0"/>
              <a:t>LSTMs Lea</a:t>
            </a:r>
            <a:r>
              <a:rPr lang="en-US" altLang="zh-CN" spc="125" dirty="0"/>
              <a:t>r</a:t>
            </a:r>
            <a:r>
              <a:rPr lang="en-US" altLang="zh-CN" spc="-195" dirty="0"/>
              <a:t>n?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83F4E88-C2C1-47A2-94AB-745323A16C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638" y="1629569"/>
            <a:ext cx="7315200" cy="4124325"/>
          </a:xfrm>
          <a:prstGeom prst="rect">
            <a:avLst/>
          </a:prstGeo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4C96B9-A785-402F-A922-3825EA75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F7C502-B9C3-4C84-B4A0-98A179C9E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8C193E2-EF23-40A8-B2A0-1B952EBC5098}"/>
              </a:ext>
            </a:extLst>
          </p:cNvPr>
          <p:cNvSpPr/>
          <p:nvPr/>
        </p:nvSpPr>
        <p:spPr>
          <a:xfrm>
            <a:off x="566738" y="6156012"/>
            <a:ext cx="2895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http://lstm.seas.harvard.edu/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18592137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Encoder-decoder Models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73729F7-C164-45E4-93C4-1CB15E9227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188" y="1013762"/>
            <a:ext cx="8001000" cy="529200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540962"/>
      </p:ext>
    </p:extLst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Attention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26" name="Picture 2" descr="ç¸å³å¾ç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64804"/>
            <a:ext cx="7344816" cy="3856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54130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D53BE81-1595-4BC1-8050-DBAA487F5E7A}"/>
              </a:ext>
            </a:extLst>
          </p:cNvPr>
          <p:cNvGrpSpPr/>
          <p:nvPr/>
        </p:nvGrpSpPr>
        <p:grpSpPr>
          <a:xfrm>
            <a:off x="0" y="992440"/>
            <a:ext cx="5223271" cy="1806385"/>
            <a:chOff x="6236" y="2916944"/>
            <a:chExt cx="4888471" cy="16906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D4F176A-A061-4F14-B245-2A690F440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6" y="2920342"/>
              <a:ext cx="2412450" cy="167740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881DBF9-8373-4084-8E86-C2D3BB749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82257" y="2916944"/>
              <a:ext cx="2412450" cy="1690600"/>
            </a:xfrm>
            <a:prstGeom prst="rect">
              <a:avLst/>
            </a:prstGeom>
          </p:spPr>
        </p:pic>
      </p:grp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7465" r="11215" b="3996"/>
          <a:stretch/>
        </p:blipFill>
        <p:spPr bwMode="auto">
          <a:xfrm>
            <a:off x="5829300" y="476672"/>
            <a:ext cx="3314700" cy="27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87123CB-7360-4E90-A7DF-6E5E18414141}"/>
              </a:ext>
            </a:extLst>
          </p:cNvPr>
          <p:cNvGrpSpPr/>
          <p:nvPr/>
        </p:nvGrpSpPr>
        <p:grpSpPr>
          <a:xfrm>
            <a:off x="30805" y="1024110"/>
            <a:ext cx="5058048" cy="1764249"/>
            <a:chOff x="30805" y="1024110"/>
            <a:chExt cx="5058048" cy="1764249"/>
          </a:xfrm>
        </p:grpSpPr>
        <p:pic>
          <p:nvPicPr>
            <p:cNvPr id="2054" name="Picture 6" descr="https://img-blog.csdn.net/20180627114052268?watermark/2/text/aHR0cHM6Ly9ibG9nLmNzZG4ubmV0L2hwdWxmYw==/font/5a6L5L2T/fontsize/400/fill/I0JBQkFCMA==/dissolve/7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403" y="1060167"/>
              <a:ext cx="2412450" cy="1728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62C8C083-9C22-4C0E-AA54-CEDA1BA24A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805" y="1024110"/>
              <a:ext cx="2412450" cy="1712840"/>
            </a:xfrm>
            <a:prstGeom prst="rect">
              <a:avLst/>
            </a:prstGeom>
          </p:spPr>
        </p:pic>
      </p:grpSp>
      <p:pic>
        <p:nvPicPr>
          <p:cNvPr id="2052" name="Picture 4" descr="ç¸å³å¾ç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1"/>
          <a:stretch/>
        </p:blipFill>
        <p:spPr bwMode="auto">
          <a:xfrm>
            <a:off x="1547664" y="2892617"/>
            <a:ext cx="5616624" cy="3735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1" descr="https://miro.medium.com/max/2560/0*kc6JI9gISJtZm6Vr.jpg">
            <a:extLst>
              <a:ext uri="{FF2B5EF4-FFF2-40B4-BE49-F238E27FC236}">
                <a16:creationId xmlns:a16="http://schemas.microsoft.com/office/drawing/2014/main" id="{7CC02136-D0BC-4541-847B-8C04FEE466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0"/>
            <a:ext cx="12192000" cy="847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91538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E0AB3A-4EBF-4AC2-ACAC-7CA46C47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FFEFBB-B34F-4596-A20F-3632CF975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7D2D76F-C25B-456D-B79D-56D5FF806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A1D660-B1E3-4A2C-A669-9E0778145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997" y="3762855"/>
            <a:ext cx="6285498" cy="283449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4D1A0A-764C-443F-B5A4-5B3A2649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438" y="950746"/>
            <a:ext cx="6288496" cy="281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233787"/>
      </p:ext>
    </p:extLst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Encode each word in the sentence into a vector</a:t>
            </a:r>
          </a:p>
          <a:p>
            <a:endParaRPr lang="en-US" altLang="zh-CN" dirty="0"/>
          </a:p>
          <a:p>
            <a:r>
              <a:rPr lang="en-US" altLang="zh-CN" dirty="0"/>
              <a:t>When decoding, perform a linear combination of these vectors, weighted by “attention weights”</a:t>
            </a:r>
          </a:p>
          <a:p>
            <a:endParaRPr lang="en-US" altLang="zh-CN" dirty="0"/>
          </a:p>
          <a:p>
            <a:r>
              <a:rPr lang="en-US" altLang="zh-CN" dirty="0"/>
              <a:t>Use this combination in picking the next word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AutoShape 2" descr="https://distill.pub/2016/augmented-rnns/assets/show-attend-tell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05064"/>
            <a:ext cx="8487891" cy="1708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039788"/>
      </p:ext>
    </p:extLst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 Attention (1)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Use “query” vector (decoder state) and “key” vectors (all encoder states)</a:t>
            </a:r>
          </a:p>
          <a:p>
            <a:r>
              <a:rPr lang="en-US" altLang="zh-CN" dirty="0"/>
              <a:t>For each query-key pair, calculate weight</a:t>
            </a:r>
          </a:p>
          <a:p>
            <a:r>
              <a:rPr lang="en-US" altLang="zh-CN" dirty="0"/>
              <a:t>Normalize to add to one using softmax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54DE63-DF2A-4F3E-B102-2BCD0636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8418" y="2708920"/>
            <a:ext cx="6717639" cy="329974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9356DD7-4362-4934-8216-FFCB943F2A22}"/>
              </a:ext>
            </a:extLst>
          </p:cNvPr>
          <p:cNvSpPr/>
          <p:nvPr/>
        </p:nvSpPr>
        <p:spPr bwMode="auto">
          <a:xfrm>
            <a:off x="7158288" y="4609593"/>
            <a:ext cx="526106" cy="3416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2.1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A734C05-94FB-48AE-86AD-7C75942737D7}"/>
              </a:ext>
            </a:extLst>
          </p:cNvPr>
          <p:cNvSpPr/>
          <p:nvPr/>
        </p:nvSpPr>
        <p:spPr bwMode="auto">
          <a:xfrm>
            <a:off x="7075733" y="5675492"/>
            <a:ext cx="691215" cy="3416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0.76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9CF2C9-F354-4669-93FA-B2C96D5C25F8}"/>
              </a:ext>
            </a:extLst>
          </p:cNvPr>
          <p:cNvSpPr/>
          <p:nvPr/>
        </p:nvSpPr>
        <p:spPr bwMode="auto">
          <a:xfrm>
            <a:off x="3707904" y="5671263"/>
            <a:ext cx="625491" cy="3416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0.03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48C0ED-E50B-4DB5-9276-A7D4BF214729}"/>
              </a:ext>
            </a:extLst>
          </p:cNvPr>
          <p:cNvSpPr/>
          <p:nvPr/>
        </p:nvSpPr>
        <p:spPr bwMode="auto">
          <a:xfrm>
            <a:off x="3814376" y="4609593"/>
            <a:ext cx="556563" cy="3416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-1</a:t>
            </a:r>
            <a:r>
              <a:rPr lang="en-US" altLang="zh-CN" b="1" dirty="0">
                <a:solidFill>
                  <a:schemeClr val="tx1"/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67427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 Attention (2)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Combine together value vectors (usually encoder states, like key vectors) by taking the weighted sum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 this in any part of the model you like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E08392D-DDE3-4F59-B2FF-44CF961B4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364" y="2110879"/>
            <a:ext cx="5061272" cy="26362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26E9507-5B45-4313-9866-F9ADA05E9FA7}"/>
              </a:ext>
            </a:extLst>
          </p:cNvPr>
          <p:cNvSpPr/>
          <p:nvPr/>
        </p:nvSpPr>
        <p:spPr bwMode="auto">
          <a:xfrm>
            <a:off x="6444208" y="3432485"/>
            <a:ext cx="622285" cy="3416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0.76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B924D1-A2C0-489E-8916-2E21C3B581E0}"/>
              </a:ext>
            </a:extLst>
          </p:cNvPr>
          <p:cNvSpPr/>
          <p:nvPr/>
        </p:nvSpPr>
        <p:spPr bwMode="auto">
          <a:xfrm>
            <a:off x="3211723" y="3450082"/>
            <a:ext cx="625491" cy="3416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r>
              <a:rPr kumimoji="0" lang="en-US" altLang="zh-CN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0.03</a:t>
            </a:r>
            <a:endParaRPr kumimoji="0" lang="zh-CN" altLang="en-US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0798130"/>
      </p:ext>
    </p:extLst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Graphical Example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B190AB47-C2B0-478E-982F-639662A03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1312" y="1700808"/>
            <a:ext cx="7693088" cy="3672408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777355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1537576" y="369367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2378" y="369367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2245" y="371682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37576" y="280824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37576" y="501579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>
            <a:off x="1131175" y="4165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2502777" y="418248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</p:cNvCxnSpPr>
          <p:nvPr/>
        </p:nvCxnSpPr>
        <p:spPr>
          <a:xfrm rot="16200000">
            <a:off x="1825441" y="34855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 rot="16200000">
            <a:off x="1825441" y="481973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823580" y="372264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78249" y="374579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23580" y="283722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23580" y="504477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>
            <a:off x="3417179" y="41945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</p:cNvCxnSpPr>
          <p:nvPr/>
        </p:nvCxnSpPr>
        <p:spPr>
          <a:xfrm>
            <a:off x="4788781" y="421146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</p:cNvCxnSpPr>
          <p:nvPr/>
        </p:nvCxnSpPr>
        <p:spPr>
          <a:xfrm rot="16200000">
            <a:off x="4111445" y="3514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rot="16200000">
            <a:off x="4111445" y="484871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143450" y="3727537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98119" y="3750684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43450" y="2842108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3450" y="504966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5737049" y="41994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7108651" y="421635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</p:cNvCxnSpPr>
          <p:nvPr/>
        </p:nvCxnSpPr>
        <p:spPr>
          <a:xfrm rot="16200000">
            <a:off x="6431315" y="35194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 rot="16200000">
            <a:off x="6431315" y="485360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8085937" y="3897728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298877" y="5693715"/>
            <a:ext cx="65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matter how long the input/output sequence is, we only need one function 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684595" y="1647932"/>
            <a:ext cx="324839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and h’ are vectors with the same dimension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76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44" grpId="0" animBg="1"/>
      <p:bldP spid="45" grpId="0" animBg="1"/>
      <p:bldP spid="46" grpId="0" animBg="1"/>
      <p:bldP spid="52" grpId="0" animBg="1"/>
      <p:bldP spid="53" grpId="0" animBg="1"/>
      <p:bldP spid="54" grpId="0" animBg="1"/>
      <p:bldP spid="60" grpId="0"/>
      <p:bldP spid="72" grpId="0"/>
      <p:bldP spid="6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Score Functions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Note: q is the query and k is the key</a:t>
                </a:r>
              </a:p>
              <a:p>
                <a:endParaRPr lang="fr-FR" altLang="zh-CN" b="1" dirty="0"/>
              </a:p>
              <a:p>
                <a:r>
                  <a:rPr lang="fr-FR" altLang="zh-CN" b="1" dirty="0"/>
                  <a:t>Multi-layer Perceptron </a:t>
                </a:r>
                <a:r>
                  <a:rPr lang="fr-FR" altLang="zh-CN" dirty="0"/>
                  <a:t>(Bahdanau et al. 2015)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])</m:t>
                    </m:r>
                  </m:oMath>
                </a14:m>
                <a:endParaRPr lang="fr-FR" altLang="zh-CN" dirty="0"/>
              </a:p>
              <a:p>
                <a:pPr lvl="1"/>
                <a:r>
                  <a:rPr lang="en-US" altLang="zh-CN" dirty="0"/>
                  <a:t>Flexible, often very good with large data</a:t>
                </a:r>
              </a:p>
              <a:p>
                <a:r>
                  <a:rPr lang="da-DK" altLang="zh-CN" b="1" dirty="0"/>
                  <a:t>Bilinear</a:t>
                </a:r>
                <a:r>
                  <a:rPr lang="da-DK" altLang="zh-CN" dirty="0"/>
                  <a:t> (Luong et al. 2015)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𝑊𝑘</m:t>
                    </m:r>
                  </m:oMath>
                </a14:m>
                <a:endParaRPr lang="en-US" altLang="zh-CN" b="0" dirty="0"/>
              </a:p>
              <a:p>
                <a:r>
                  <a:rPr lang="fr-FR" altLang="zh-CN" b="1" dirty="0"/>
                  <a:t>Dot Product </a:t>
                </a:r>
                <a:r>
                  <a:rPr lang="fr-FR" altLang="zh-CN" dirty="0"/>
                  <a:t>(Luong et al. 2015)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b="0" dirty="0"/>
              </a:p>
              <a:p>
                <a:pPr lvl="1"/>
                <a:r>
                  <a:rPr lang="en-US" altLang="zh-CN" dirty="0"/>
                  <a:t>No parameters! </a:t>
                </a:r>
                <a:r>
                  <a:rPr lang="en-US" altLang="zh-CN" b="1" dirty="0"/>
                  <a:t>But requires sizes to be the same</a:t>
                </a:r>
                <a:r>
                  <a:rPr lang="en-US" altLang="zh-CN" dirty="0"/>
                  <a:t>.</a:t>
                </a:r>
              </a:p>
              <a:p>
                <a:r>
                  <a:rPr lang="en-US" altLang="zh-CN" b="1" dirty="0"/>
                  <a:t>Scaled Dot Product </a:t>
                </a:r>
                <a:r>
                  <a:rPr lang="en-US" altLang="zh-CN" dirty="0"/>
                  <a:t>(Vaswani et al. 2017)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</m:rad>
                      </m:den>
                    </m:f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Problem: scale of dot product increases as dimensions get larger</a:t>
                </a:r>
              </a:p>
              <a:p>
                <a:pPr lvl="1"/>
                <a:r>
                  <a:rPr lang="en-US" altLang="zh-CN" dirty="0"/>
                  <a:t>Fix: scale by size of the vector</a:t>
                </a:r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38" t="-6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61945"/>
      </p:ext>
    </p:extLst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E7D0DF-5C23-4DBD-B51C-AF1051D33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Variants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D08B7D-A856-4A7D-9387-0467A218E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Copying mechanism [Gu et al. 2016]</a:t>
            </a:r>
          </a:p>
          <a:p>
            <a:r>
              <a:rPr lang="en-US" altLang="zh-CN" dirty="0"/>
              <a:t>Attend to the previous words (input, output) [</a:t>
            </a:r>
            <a:r>
              <a:rPr lang="en-US" altLang="zh-CN" dirty="0" err="1"/>
              <a:t>Merity</a:t>
            </a:r>
            <a:r>
              <a:rPr lang="en-US" altLang="zh-CN" dirty="0"/>
              <a:t> et al. 2016]</a:t>
            </a:r>
          </a:p>
          <a:p>
            <a:r>
              <a:rPr lang="en-US" altLang="zh-CN" dirty="0"/>
              <a:t>Attend to multi-modal inputs (image, speech) [Xu et al. 2015; Chan et al. 2015;…]</a:t>
            </a:r>
          </a:p>
          <a:p>
            <a:r>
              <a:rPr lang="en-US" altLang="zh-CN" dirty="0"/>
              <a:t>Attend to multiple sources [</a:t>
            </a:r>
            <a:r>
              <a:rPr lang="en-US" altLang="zh-CN" dirty="0" err="1"/>
              <a:t>Zoph</a:t>
            </a:r>
            <a:r>
              <a:rPr lang="en-US" altLang="zh-CN" dirty="0"/>
              <a:t> et al. 2015;…]</a:t>
            </a:r>
          </a:p>
          <a:p>
            <a:r>
              <a:rPr lang="en-US" altLang="zh-CN" dirty="0"/>
              <a:t>…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ABD8F3-D6F5-4DF9-806B-BF1B88681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167D97-0C69-4C36-9E5E-B4E994AA5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925273"/>
      </p:ext>
    </p:extLst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2F82289-9292-4196-940D-DE0E9ACCD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6854" y="1482849"/>
            <a:ext cx="4253418" cy="48360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Hierarchical Structures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Encode with attention over each sentence, then attention over each sentence in the document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32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D83350-308E-4148-88C5-5B5314CB3CD5}"/>
              </a:ext>
            </a:extLst>
          </p:cNvPr>
          <p:cNvSpPr/>
          <p:nvPr/>
        </p:nvSpPr>
        <p:spPr>
          <a:xfrm>
            <a:off x="611188" y="5742308"/>
            <a:ext cx="205735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/>
              <a:t>[Yang et al. 2016]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24970031"/>
      </p:ext>
    </p:extLst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Hard 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Instead of a soft interpolation, make a zero-one decision about where to attend (Xu et al. 2015)</a:t>
            </a:r>
          </a:p>
          <a:p>
            <a:pPr lvl="1"/>
            <a:r>
              <a:rPr lang="en-US" altLang="zh-CN" dirty="0"/>
              <a:t>Harder to train, requires methods such as reinforcement learning</a:t>
            </a:r>
          </a:p>
          <a:p>
            <a:endParaRPr lang="en-US" altLang="zh-CN" dirty="0"/>
          </a:p>
          <a:p>
            <a:r>
              <a:rPr lang="en-US" altLang="zh-CN" dirty="0"/>
              <a:t>Perhaps this helps interpretability? (Lei et al. 2016)</a:t>
            </a: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3F07E4-64D5-4F0E-9C3B-293C91E8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969" y="3356992"/>
            <a:ext cx="5508061" cy="270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410554"/>
      </p:ext>
    </p:extLst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Transformer</a:t>
            </a:r>
          </a:p>
          <a:p>
            <a:pPr lvl="1"/>
            <a:r>
              <a:rPr lang="en-US" altLang="zh-CN" dirty="0"/>
              <a:t>A sequence-to-sequence model </a:t>
            </a:r>
          </a:p>
          <a:p>
            <a:pPr marL="471487" lvl="1" indent="0">
              <a:buNone/>
            </a:pPr>
            <a:r>
              <a:rPr lang="en-US" altLang="zh-CN" dirty="0"/>
              <a:t>	based entirely on attention</a:t>
            </a:r>
          </a:p>
          <a:p>
            <a:pPr lvl="1"/>
            <a:r>
              <a:rPr lang="en-US" altLang="zh-CN" dirty="0"/>
              <a:t>Strong results on standard </a:t>
            </a:r>
          </a:p>
          <a:p>
            <a:pPr marL="471487" lvl="1" indent="0">
              <a:buNone/>
            </a:pPr>
            <a:r>
              <a:rPr lang="en-US" altLang="zh-CN" dirty="0"/>
              <a:t>	WMT datasets</a:t>
            </a:r>
          </a:p>
          <a:p>
            <a:pPr lvl="1"/>
            <a:r>
              <a:rPr lang="en-US" altLang="zh-CN" dirty="0"/>
              <a:t>Fast: only matrix multiplications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03CD77-8D15-48BA-B2F3-282217AAB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562" y="931026"/>
            <a:ext cx="3629838" cy="51850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E9FFE85-0AB1-4346-9BBB-9455507907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6378"/>
          <a:stretch/>
        </p:blipFill>
        <p:spPr>
          <a:xfrm>
            <a:off x="1463886" y="3284984"/>
            <a:ext cx="3117052" cy="301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795999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CBA49-97E8-4D40-98BC-A9B5B9931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Multi-headed Attention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F1E681F-FD5C-4C09-9611-67E150EEC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23A18F-ADC5-42F5-8D30-5DD57E96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2050" name="Picture 2" descr="https://images2018.cnblogs.com/blog/670089/201803/670089-20180324114522943-718880007.png">
            <a:extLst>
              <a:ext uri="{FF2B5EF4-FFF2-40B4-BE49-F238E27FC236}">
                <a16:creationId xmlns:a16="http://schemas.microsoft.com/office/drawing/2014/main" id="{E8639A40-623E-43AD-82C4-3AD187B1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02" y="937568"/>
            <a:ext cx="6058196" cy="271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mages2018.cnblogs.com/blog/670089/201803/670089-20180324114523172-204080606.png">
            <a:extLst>
              <a:ext uri="{FF2B5EF4-FFF2-40B4-BE49-F238E27FC236}">
                <a16:creationId xmlns:a16="http://schemas.microsoft.com/office/drawing/2014/main" id="{0157856E-8A2B-430A-B862-C0A31F69B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902" y="3628899"/>
            <a:ext cx="6058196" cy="293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156741"/>
      </p:ext>
    </p:extLst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Intra-Attention / Self Attention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Each element in the sentence attends to other elements → context sensitive encodings!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E189C9-BC92-4BD2-AD57-C86A44D84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09" y="2276872"/>
            <a:ext cx="2827015" cy="1864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1CB0FF9-E25E-4E70-8526-D47836F0A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896" y="1937597"/>
            <a:ext cx="5410200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29519"/>
      </p:ext>
    </p:extLst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3DCFF4-D8B5-4F09-AB0A-4AD4D77FF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 is All You Need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302316-D99E-496D-85C6-C9E94A30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76CCE1-BA4C-4DB8-A24E-863EF5282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3074" name="Picture 2" descr="https://images2018.cnblogs.com/blog/670089/201803/670089-20180324114523429-793003247.png">
            <a:extLst>
              <a:ext uri="{FF2B5EF4-FFF2-40B4-BE49-F238E27FC236}">
                <a16:creationId xmlns:a16="http://schemas.microsoft.com/office/drawing/2014/main" id="{53155B82-EDD2-49F4-96AB-3083C11AC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33" y="1507090"/>
            <a:ext cx="8111972" cy="4370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373370"/>
      </p:ext>
    </p:extLst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8E3A1-D4CB-4DBB-B779-B656BCC04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8" y="188640"/>
            <a:ext cx="8353300" cy="576064"/>
          </a:xfrm>
        </p:spPr>
        <p:txBody>
          <a:bodyPr/>
          <a:lstStyle/>
          <a:p>
            <a:r>
              <a:rPr lang="en-US" altLang="zh-CN" dirty="0"/>
              <a:t>Language Models other than Word2Vec</a:t>
            </a:r>
            <a:endParaRPr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2C1AEB21-4379-4F58-9094-82F830BD3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48" y="1218658"/>
            <a:ext cx="8242390" cy="1909695"/>
          </a:xfrm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99EE37-154F-4DDE-8867-A9AD7C76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A8447F-79CF-477D-9A77-7BC9D0950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5FC2B36-D1C5-468B-8EB3-E2955518C4CD}"/>
              </a:ext>
            </a:extLst>
          </p:cNvPr>
          <p:cNvSpPr/>
          <p:nvPr/>
        </p:nvSpPr>
        <p:spPr>
          <a:xfrm>
            <a:off x="5120799" y="4599678"/>
            <a:ext cx="3656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the ImageNet moment of NLP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195073F-20F3-4378-8F16-B56AD43CC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3227864"/>
            <a:ext cx="4221207" cy="33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73759"/>
      </p:ext>
    </p:extLst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  <a:p>
                <a:r>
                  <a:rPr lang="en-US" altLang="zh-CN" dirty="0"/>
                  <a:t>Looking for a convex hull (Find a few points to wrap all the points)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A simple idea: use Seq2Seq model</a:t>
                </a:r>
              </a:p>
              <a:p>
                <a:pPr lvl="1"/>
                <a:r>
                  <a:rPr lang="en-US" altLang="zh-CN" dirty="0"/>
                  <a:t>Input: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	Output: the convex hull</a:t>
                </a:r>
              </a:p>
              <a:p>
                <a:pPr lvl="1"/>
                <a:r>
                  <a:rPr lang="en-US" altLang="zh-CN" dirty="0"/>
                  <a:t>Problem: The output size of decoder is fixed. We need to find a way to dynamically output results. The output size should depend on the input. 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39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187C33-830E-4198-A220-5C45CD83A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138" y="1916832"/>
            <a:ext cx="4743723" cy="269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6058"/>
      </p:ext>
    </p:extLst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Recurrent Neural Network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/>
          <p:cNvSpPr/>
          <p:nvPr/>
        </p:nvSpPr>
        <p:spPr>
          <a:xfrm>
            <a:off x="1537576" y="369367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2378" y="369367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892245" y="371682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537576" y="280824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37576" y="501579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線單箭頭接點 39"/>
          <p:cNvCxnSpPr>
            <a:cxnSpLocks/>
          </p:cNvCxnSpPr>
          <p:nvPr/>
        </p:nvCxnSpPr>
        <p:spPr>
          <a:xfrm>
            <a:off x="1131175" y="41655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>
            <a:cxnSpLocks/>
          </p:cNvCxnSpPr>
          <p:nvPr/>
        </p:nvCxnSpPr>
        <p:spPr>
          <a:xfrm>
            <a:off x="2502777" y="418248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/>
          <p:cNvCxnSpPr>
            <a:cxnSpLocks/>
            <a:stCxn id="37" idx="0"/>
          </p:cNvCxnSpPr>
          <p:nvPr/>
        </p:nvCxnSpPr>
        <p:spPr>
          <a:xfrm flipH="1" flipV="1">
            <a:off x="2020175" y="3290844"/>
            <a:ext cx="1126070" cy="425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 rot="16200000">
            <a:off x="1825441" y="481973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3823580" y="372264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5178249" y="374579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823580" y="283722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823580" y="504477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8" name="直線單箭頭接點 47"/>
          <p:cNvCxnSpPr>
            <a:cxnSpLocks/>
          </p:cNvCxnSpPr>
          <p:nvPr/>
        </p:nvCxnSpPr>
        <p:spPr>
          <a:xfrm>
            <a:off x="3417179" y="41945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cxnSpLocks/>
          </p:cNvCxnSpPr>
          <p:nvPr/>
        </p:nvCxnSpPr>
        <p:spPr>
          <a:xfrm>
            <a:off x="4788781" y="421146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單箭頭接點 49"/>
          <p:cNvCxnSpPr>
            <a:cxnSpLocks/>
            <a:stCxn id="45" idx="0"/>
          </p:cNvCxnSpPr>
          <p:nvPr/>
        </p:nvCxnSpPr>
        <p:spPr>
          <a:xfrm flipH="1" flipV="1">
            <a:off x="4306179" y="3319820"/>
            <a:ext cx="1126070" cy="425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>
            <a:cxnSpLocks/>
          </p:cNvCxnSpPr>
          <p:nvPr/>
        </p:nvCxnSpPr>
        <p:spPr>
          <a:xfrm rot="16200000">
            <a:off x="4111445" y="484871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6143450" y="3727537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7498119" y="3750684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143450" y="2842108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143450" y="504966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6" name="直線單箭頭接點 55"/>
          <p:cNvCxnSpPr>
            <a:cxnSpLocks/>
          </p:cNvCxnSpPr>
          <p:nvPr/>
        </p:nvCxnSpPr>
        <p:spPr>
          <a:xfrm>
            <a:off x="5737049" y="41994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單箭頭接點 56"/>
          <p:cNvCxnSpPr>
            <a:cxnSpLocks/>
          </p:cNvCxnSpPr>
          <p:nvPr/>
        </p:nvCxnSpPr>
        <p:spPr>
          <a:xfrm>
            <a:off x="7108651" y="421635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>
            <a:cxnSpLocks/>
            <a:stCxn id="53" idx="0"/>
          </p:cNvCxnSpPr>
          <p:nvPr/>
        </p:nvCxnSpPr>
        <p:spPr>
          <a:xfrm flipH="1" flipV="1">
            <a:off x="6626049" y="3324708"/>
            <a:ext cx="1126070" cy="42597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>
            <a:cxnSpLocks/>
          </p:cNvCxnSpPr>
          <p:nvPr/>
        </p:nvCxnSpPr>
        <p:spPr>
          <a:xfrm rot="16200000">
            <a:off x="6431315" y="485360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/>
          <p:cNvSpPr txBox="1"/>
          <p:nvPr/>
        </p:nvSpPr>
        <p:spPr>
          <a:xfrm>
            <a:off x="8085937" y="3897728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1298877" y="5693715"/>
            <a:ext cx="65462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matter how long the input/output sequence is, we only need one function f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5684595" y="1647932"/>
            <a:ext cx="324839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and h’ are vectors with the same dimension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61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zh-TW" altLang="en-US" dirty="0"/>
              </a:p>
              <a:p>
                <a:r>
                  <a:rPr lang="en-US" altLang="zh-CN" dirty="0"/>
                  <a:t>The solution of the convex hull is the process of selecting points from the input sequence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30" name="Picture 6" descr="https://upload-images.jianshu.io/upload_images/4155986-57b9f754d8e1cc32.jpg?imageMogr2/auto-orient/">
            <a:extLst>
              <a:ext uri="{FF2B5EF4-FFF2-40B4-BE49-F238E27FC236}">
                <a16:creationId xmlns:a16="http://schemas.microsoft.com/office/drawing/2014/main" id="{9BDD84E4-1FDF-4092-974B-A8BB90A8F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719" y="2132856"/>
            <a:ext cx="6858000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166423"/>
      </p:ext>
    </p:extLst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6FBD6D4-33D3-47BC-8FCC-B083CBC3C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1188" y="1052736"/>
            <a:ext cx="2664668" cy="1928712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3F41F8A-5B57-4145-9E4C-4ED568C52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420888"/>
            <a:ext cx="3667046" cy="209609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0BD913-879F-45B1-ABA7-8765B488F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6074" y="4077072"/>
            <a:ext cx="3487071" cy="19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13681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Pointer Network Applications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r>
              <a:rPr lang="en-US" altLang="zh-CN" dirty="0"/>
              <a:t>Summarization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Machine Translation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77A911F-7E77-423A-A3F6-66BF2ABC5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462" y="1634384"/>
            <a:ext cx="4608513" cy="258017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20AFF33-B22E-4B88-8F0B-B4D819AE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0105" y="5062486"/>
            <a:ext cx="5575226" cy="86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08823"/>
      </p:ext>
    </p:extLst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Attention and Augmented </a:t>
            </a:r>
            <a:r>
              <a:rPr lang="en-US" altLang="zh-CN" cap="none" dirty="0" err="1"/>
              <a:t>RNN</a:t>
            </a:r>
            <a:endParaRPr lang="zh-CN" altLang="en-US" cap="none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43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836712"/>
            <a:ext cx="8280920" cy="250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611560" y="6239390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200" dirty="0"/>
              <a:t>https://</a:t>
            </a:r>
            <a:r>
              <a:rPr lang="en-US" altLang="zh-CN" sz="1200" dirty="0" err="1"/>
              <a:t>distill.pub</a:t>
            </a:r>
            <a:r>
              <a:rPr lang="en-US" altLang="zh-CN" sz="1200" dirty="0"/>
              <a:t>/2016/augmented-</a:t>
            </a:r>
            <a:r>
              <a:rPr lang="en-US" altLang="zh-CN" sz="1200" dirty="0" err="1"/>
              <a:t>rnns</a:t>
            </a:r>
            <a:r>
              <a:rPr lang="en-US" altLang="zh-CN" sz="1200" dirty="0"/>
              <a:t>/</a:t>
            </a:r>
            <a:endParaRPr lang="zh-CN" altLang="en-US" sz="1200" dirty="0"/>
          </a:p>
        </p:txBody>
      </p:sp>
      <p:sp>
        <p:nvSpPr>
          <p:cNvPr id="11" name="矩形 10"/>
          <p:cNvSpPr/>
          <p:nvPr/>
        </p:nvSpPr>
        <p:spPr bwMode="auto">
          <a:xfrm>
            <a:off x="2555776" y="836712"/>
            <a:ext cx="1800200" cy="2502859"/>
          </a:xfrm>
          <a:prstGeom prst="rect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9340948"/>
      </p:ext>
    </p:extLst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NTM:</a:t>
            </a:r>
            <a:r>
              <a:rPr lang="zh-CN" altLang="en-US" dirty="0"/>
              <a:t> </a:t>
            </a:r>
            <a:r>
              <a:rPr lang="en-US" altLang="zh-CN" dirty="0"/>
              <a:t>Neural Turing Machines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RNN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Turing-complete </a:t>
            </a:r>
            <a:r>
              <a:rPr lang="zh-CN" altLang="en-US" dirty="0"/>
              <a:t>的，可以用来模拟任何函数，当然也可以模拟任何程序的功能。</a:t>
            </a:r>
            <a:endParaRPr lang="zh-TW" altLang="en-US" dirty="0"/>
          </a:p>
          <a:p>
            <a:r>
              <a:rPr lang="en-US" altLang="zh-CN" dirty="0"/>
              <a:t>NTM extends the capabilities of neural networks by coupling neural networks to external memory resources.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 particular, every component in the architecture is differentiated, which makes gradient descent training more straightforward.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7DF12A-57CB-48AC-A16C-F29E4DD47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753" y="2420888"/>
            <a:ext cx="4320479" cy="303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87361"/>
      </p:ext>
    </p:extLst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92"/>
          <a:stretch/>
        </p:blipFill>
        <p:spPr bwMode="auto">
          <a:xfrm>
            <a:off x="1547664" y="4581128"/>
            <a:ext cx="672729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1239813" y="2132856"/>
            <a:ext cx="6984429" cy="2221627"/>
            <a:chOff x="683915" y="2276872"/>
            <a:chExt cx="7772722" cy="2472369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915" y="2276872"/>
              <a:ext cx="7772722" cy="2472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4644008" y="2924944"/>
              <a:ext cx="238046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/>
                <a:t>Content-based attention</a:t>
              </a:r>
              <a:endParaRPr lang="zh-CN" altLang="en-US" sz="1400" dirty="0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NTM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Neural Turing Machines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751478" y="5625244"/>
            <a:ext cx="2425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/>
              <a:t>Location-based attention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NTMs</a:t>
            </a:r>
            <a:r>
              <a:rPr lang="en-US" altLang="zh-CN" dirty="0"/>
              <a:t> </a:t>
            </a:r>
            <a:r>
              <a:rPr lang="zh-CN" altLang="en-US" dirty="0"/>
              <a:t>如何寻址</a:t>
            </a:r>
            <a:r>
              <a:rPr lang="en-US" altLang="zh-CN" dirty="0"/>
              <a:t>? </a:t>
            </a:r>
          </a:p>
          <a:p>
            <a:r>
              <a:rPr lang="en-US" altLang="zh-CN" b="1" dirty="0"/>
              <a:t>Content-based attention +</a:t>
            </a:r>
            <a:r>
              <a:rPr lang="en-US" altLang="zh-CN" dirty="0"/>
              <a:t> </a:t>
            </a:r>
            <a:r>
              <a:rPr lang="en-US" altLang="zh-CN" b="1" dirty="0"/>
              <a:t>Location-based attention</a:t>
            </a:r>
            <a:endParaRPr lang="en-US" altLang="zh-CN" dirty="0"/>
          </a:p>
          <a:p>
            <a:pPr lvl="1"/>
            <a:r>
              <a:rPr lang="en-US" altLang="zh-CN" dirty="0"/>
              <a:t>Content-based attention: allows </a:t>
            </a:r>
            <a:r>
              <a:rPr lang="en-US" altLang="zh-CN" dirty="0" err="1"/>
              <a:t>NTMs</a:t>
            </a:r>
            <a:r>
              <a:rPr lang="en-US" altLang="zh-CN" dirty="0"/>
              <a:t> to search through their memory and focus on places that match what they’re looking for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Location-based attention: allows relative movement in memory, enabling the </a:t>
            </a:r>
            <a:r>
              <a:rPr lang="en-US" altLang="zh-CN" dirty="0" err="1"/>
              <a:t>NTM</a:t>
            </a:r>
            <a:r>
              <a:rPr lang="en-US" altLang="zh-CN" dirty="0"/>
              <a:t> to loop.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7692366"/>
      </p:ext>
    </p:extLst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DNC: Differentiable Neural Computer</a:t>
            </a:r>
            <a:endParaRPr lang="zh-CN" alt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4485878" cy="455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s://upload.wikimedia.org/wikipedia/commons/thumb/e/e5/Von_Neumann_Architecture.svg/1280px-Von_Neumann_Architecture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708920"/>
            <a:ext cx="4760313" cy="275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5148064" y="2060848"/>
            <a:ext cx="3278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Von Neumann architecture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5580112" y="4797152"/>
            <a:ext cx="2160240" cy="792088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848335"/>
      </p:ext>
    </p:extLst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DNC: Differentiable Neural Computer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DNC </a:t>
            </a:r>
            <a:r>
              <a:rPr lang="zh-CN" altLang="en-US" dirty="0"/>
              <a:t>改进了 </a:t>
            </a:r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的寻址机制</a:t>
            </a:r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47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0384" y="1769245"/>
            <a:ext cx="3384376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不能保障多个存储单元之间，不相互重叠，不相互干扰</a:t>
            </a:r>
          </a:p>
        </p:txBody>
      </p:sp>
      <p:sp>
        <p:nvSpPr>
          <p:cNvPr id="8" name="矩形 7"/>
          <p:cNvSpPr/>
          <p:nvPr/>
        </p:nvSpPr>
        <p:spPr>
          <a:xfrm>
            <a:off x="4946848" y="1769930"/>
            <a:ext cx="3444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altLang="zh-CN" dirty="0"/>
              <a:t>dynamic memory allocation: allocate a free space</a:t>
            </a:r>
          </a:p>
        </p:txBody>
      </p:sp>
      <p:sp>
        <p:nvSpPr>
          <p:cNvPr id="9" name="矩形 8"/>
          <p:cNvSpPr/>
          <p:nvPr/>
        </p:nvSpPr>
        <p:spPr>
          <a:xfrm>
            <a:off x="770384" y="2807181"/>
            <a:ext cx="3384376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不能释放存储单元，如果处理很长的序列时，譬如处理一部超长的长篇小说，搞不好所有存储都会被占满，导致系统崩溃</a:t>
            </a:r>
          </a:p>
        </p:txBody>
      </p:sp>
      <p:sp>
        <p:nvSpPr>
          <p:cNvPr id="11" name="矩形 10"/>
          <p:cNvSpPr/>
          <p:nvPr/>
        </p:nvSpPr>
        <p:spPr>
          <a:xfrm>
            <a:off x="4946848" y="3137397"/>
            <a:ext cx="3444690" cy="6463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dynamic memory allocation: free gates</a:t>
            </a:r>
          </a:p>
        </p:txBody>
      </p:sp>
      <p:sp>
        <p:nvSpPr>
          <p:cNvPr id="12" name="矩形 11"/>
          <p:cNvSpPr/>
          <p:nvPr/>
        </p:nvSpPr>
        <p:spPr>
          <a:xfrm>
            <a:off x="770384" y="4433541"/>
            <a:ext cx="3384376" cy="147732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 err="1"/>
              <a:t>NTM</a:t>
            </a:r>
            <a:r>
              <a:rPr lang="en-US" altLang="zh-CN" dirty="0"/>
              <a:t> </a:t>
            </a:r>
            <a:r>
              <a:rPr lang="zh-CN" altLang="en-US" dirty="0"/>
              <a:t>中，一旦某个读写操作，远跳到其它存储区域，那么后续操作也跟着去其它区域。</a:t>
            </a:r>
            <a:r>
              <a:rPr lang="en-US" altLang="zh-CN" dirty="0" err="1"/>
              <a:t>NTM</a:t>
            </a:r>
            <a:r>
              <a:rPr lang="zh-CN" altLang="en-US" dirty="0"/>
              <a:t>由于没有时序链接会想不起来原先的存储区域在哪里</a:t>
            </a:r>
          </a:p>
        </p:txBody>
      </p:sp>
      <p:sp>
        <p:nvSpPr>
          <p:cNvPr id="14" name="矩形 13"/>
          <p:cNvSpPr/>
          <p:nvPr/>
        </p:nvSpPr>
        <p:spPr>
          <a:xfrm>
            <a:off x="4946848" y="4837797"/>
            <a:ext cx="344469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dirty="0"/>
              <a:t>temporal link matrix</a:t>
            </a:r>
          </a:p>
        </p:txBody>
      </p:sp>
      <p:sp>
        <p:nvSpPr>
          <p:cNvPr id="15" name="右箭头 14"/>
          <p:cNvSpPr/>
          <p:nvPr/>
        </p:nvSpPr>
        <p:spPr bwMode="auto">
          <a:xfrm>
            <a:off x="4410819" y="1981328"/>
            <a:ext cx="360040" cy="3238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4410819" y="3298636"/>
            <a:ext cx="360040" cy="3238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4383199" y="4890399"/>
            <a:ext cx="360040" cy="323851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ctr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itchFamily="2" charset="2"/>
              <a:buNone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596436"/>
      </p:ext>
    </p:extLst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ACT: Adaptive Computation Time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RNN</a:t>
            </a:r>
            <a:r>
              <a:rPr lang="zh-CN" altLang="en-US" dirty="0"/>
              <a:t>每次的计算量是固定的（一次执行一个</a:t>
            </a:r>
            <a:r>
              <a:rPr lang="en-US" altLang="zh-CN" dirty="0"/>
              <a:t>Cell</a:t>
            </a:r>
            <a:r>
              <a:rPr lang="zh-CN" altLang="en-US" dirty="0"/>
              <a:t>）。自适应计算</a:t>
            </a:r>
            <a:r>
              <a:rPr lang="en-US" altLang="zh-CN" dirty="0"/>
              <a:t>(ACT) </a:t>
            </a:r>
            <a:r>
              <a:rPr lang="zh-CN" altLang="en-US" dirty="0"/>
              <a:t>允许</a:t>
            </a:r>
            <a:r>
              <a:rPr lang="en-US" altLang="zh-CN" dirty="0" err="1"/>
              <a:t>RNN</a:t>
            </a:r>
            <a:r>
              <a:rPr lang="zh-CN" altLang="en-US" dirty="0"/>
              <a:t>在每次执行多轮（一次执行一个</a:t>
            </a:r>
            <a:r>
              <a:rPr lang="en-US" altLang="zh-CN" dirty="0"/>
              <a:t>Cell</a:t>
            </a:r>
            <a:r>
              <a:rPr lang="zh-CN" altLang="en-US" dirty="0"/>
              <a:t>多次</a:t>
            </a:r>
            <a:r>
              <a:rPr lang="en-US" altLang="zh-CN" dirty="0"/>
              <a:t> </a:t>
            </a:r>
            <a:r>
              <a:rPr lang="zh-CN" altLang="en-US" dirty="0"/>
              <a:t>），可以理解为在</a:t>
            </a:r>
            <a:r>
              <a:rPr lang="en-US" altLang="zh-CN" dirty="0" err="1"/>
              <a:t>RNN</a:t>
            </a:r>
            <a:r>
              <a:rPr lang="zh-CN" altLang="en-US" dirty="0"/>
              <a:t>中嵌入</a:t>
            </a:r>
            <a:r>
              <a:rPr lang="en-US" altLang="zh-CN" dirty="0" err="1"/>
              <a:t>RNN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采用之前</a:t>
            </a:r>
            <a:r>
              <a:rPr lang="en-US" altLang="zh-CN" dirty="0"/>
              <a:t>Attention</a:t>
            </a:r>
            <a:r>
              <a:rPr lang="zh-CN" altLang="en-US" dirty="0"/>
              <a:t>相同的技巧，并不去决定轮数这个离散量，而是在轮数上分配注意力，最后的输出是多轮结果的加权和。</a:t>
            </a:r>
            <a:endParaRPr lang="en-US" altLang="zh-CN" dirty="0"/>
          </a:p>
          <a:p>
            <a:r>
              <a:rPr lang="zh-CN" altLang="en-US" dirty="0"/>
              <a:t>在训练</a:t>
            </a:r>
            <a:r>
              <a:rPr lang="en-US" altLang="zh-CN" dirty="0"/>
              <a:t>ACT</a:t>
            </a:r>
            <a:r>
              <a:rPr lang="zh-CN" altLang="en-US" dirty="0"/>
              <a:t>模型时，通常会引入“思考成本” </a:t>
            </a:r>
            <a:r>
              <a:rPr lang="en-US" altLang="zh-CN" dirty="0"/>
              <a:t>(ponder cost)</a:t>
            </a:r>
            <a:r>
              <a:rPr lang="zh-CN" altLang="en-US" dirty="0"/>
              <a:t>作为损失函数的一部分，对过多计算进行惩罚。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100392" cy="260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7402187"/>
      </p:ext>
    </p:extLst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5" y="1124744"/>
            <a:ext cx="5204215" cy="848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Programmer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 program is generated one operation at a time by a controller </a:t>
            </a:r>
            <a:r>
              <a:rPr lang="en-US" altLang="zh-CN" dirty="0" err="1"/>
              <a:t>RNN</a:t>
            </a:r>
            <a:r>
              <a:rPr lang="en-US" altLang="zh-CN" dirty="0"/>
              <a:t>. 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将神经网络和常规编程结合</a:t>
            </a:r>
            <a:endParaRPr lang="en-US" altLang="zh-CN" dirty="0"/>
          </a:p>
          <a:p>
            <a:r>
              <a:rPr lang="zh-CN" altLang="en-US" dirty="0"/>
              <a:t>如：生成</a:t>
            </a:r>
            <a:r>
              <a:rPr lang="en-US" altLang="zh-CN" dirty="0"/>
              <a:t>SQL</a:t>
            </a:r>
            <a:r>
              <a:rPr lang="zh-CN" altLang="en-US" dirty="0"/>
              <a:t>代码查询</a:t>
            </a:r>
            <a:endParaRPr lang="en-US" altLang="zh-CN" dirty="0"/>
          </a:p>
          <a:p>
            <a:r>
              <a:rPr lang="zh-CN" altLang="en-US" dirty="0"/>
              <a:t>基本想法是运行所有的操作，然后用</a:t>
            </a:r>
            <a:r>
              <a:rPr lang="en-US" altLang="zh-CN" dirty="0"/>
              <a:t>Attention</a:t>
            </a:r>
            <a:r>
              <a:rPr lang="zh-CN" altLang="en-US" dirty="0"/>
              <a:t>来分配结果的权重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CN">
              <a:solidFill>
                <a:srgbClr val="000000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3464818"/>
            <a:ext cx="70389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006968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Deep RNN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1591735" y="488449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26537" y="4884498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946404" y="4907646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591735" y="3999070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591735" y="620662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線單箭頭接點 60"/>
          <p:cNvCxnSpPr>
            <a:cxnSpLocks/>
          </p:cNvCxnSpPr>
          <p:nvPr/>
        </p:nvCxnSpPr>
        <p:spPr>
          <a:xfrm>
            <a:off x="1185334" y="5356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/>
          <p:cNvCxnSpPr>
            <a:cxnSpLocks/>
          </p:cNvCxnSpPr>
          <p:nvPr/>
        </p:nvCxnSpPr>
        <p:spPr>
          <a:xfrm>
            <a:off x="2556936" y="537331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>
            <a:cxnSpLocks/>
          </p:cNvCxnSpPr>
          <p:nvPr/>
        </p:nvCxnSpPr>
        <p:spPr>
          <a:xfrm rot="16200000">
            <a:off x="1879600" y="46764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單箭頭接點 63"/>
          <p:cNvCxnSpPr>
            <a:cxnSpLocks/>
          </p:cNvCxnSpPr>
          <p:nvPr/>
        </p:nvCxnSpPr>
        <p:spPr>
          <a:xfrm rot="16200000">
            <a:off x="1879600" y="6010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3877739" y="4913475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32408" y="4936622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3877739" y="4028046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3877739" y="623559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9" name="直線單箭頭接點 68"/>
          <p:cNvCxnSpPr>
            <a:cxnSpLocks/>
          </p:cNvCxnSpPr>
          <p:nvPr/>
        </p:nvCxnSpPr>
        <p:spPr>
          <a:xfrm>
            <a:off x="3471338" y="5385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>
            <a:cxnSpLocks/>
          </p:cNvCxnSpPr>
          <p:nvPr/>
        </p:nvCxnSpPr>
        <p:spPr>
          <a:xfrm>
            <a:off x="4842940" y="54022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單箭頭接點 70"/>
          <p:cNvCxnSpPr>
            <a:cxnSpLocks/>
          </p:cNvCxnSpPr>
          <p:nvPr/>
        </p:nvCxnSpPr>
        <p:spPr>
          <a:xfrm rot="16200000">
            <a:off x="4165604" y="470538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單箭頭接點 71"/>
          <p:cNvCxnSpPr>
            <a:cxnSpLocks/>
          </p:cNvCxnSpPr>
          <p:nvPr/>
        </p:nvCxnSpPr>
        <p:spPr>
          <a:xfrm rot="16200000">
            <a:off x="4165604" y="6039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6197609" y="4918363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552278" y="494151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197609" y="4032934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197609" y="6240487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直線單箭頭接點 76"/>
          <p:cNvCxnSpPr>
            <a:cxnSpLocks/>
          </p:cNvCxnSpPr>
          <p:nvPr/>
        </p:nvCxnSpPr>
        <p:spPr>
          <a:xfrm>
            <a:off x="5791208" y="539024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>
            <a:cxnSpLocks/>
          </p:cNvCxnSpPr>
          <p:nvPr/>
        </p:nvCxnSpPr>
        <p:spPr>
          <a:xfrm>
            <a:off x="7162810" y="540717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單箭頭接點 78"/>
          <p:cNvCxnSpPr>
            <a:cxnSpLocks/>
          </p:cNvCxnSpPr>
          <p:nvPr/>
        </p:nvCxnSpPr>
        <p:spPr>
          <a:xfrm rot="16200000">
            <a:off x="6485474" y="47102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單箭頭接點 79"/>
          <p:cNvCxnSpPr>
            <a:cxnSpLocks/>
          </p:cNvCxnSpPr>
          <p:nvPr/>
        </p:nvCxnSpPr>
        <p:spPr>
          <a:xfrm rot="16200000">
            <a:off x="6485474" y="6044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8114190" y="5088554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574802" y="264242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09604" y="2642425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2929471" y="266557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574802" y="1756997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7" name="直線單箭頭接點 86"/>
          <p:cNvCxnSpPr>
            <a:cxnSpLocks/>
          </p:cNvCxnSpPr>
          <p:nvPr/>
        </p:nvCxnSpPr>
        <p:spPr>
          <a:xfrm>
            <a:off x="1168401" y="3114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單箭頭接點 87"/>
          <p:cNvCxnSpPr>
            <a:cxnSpLocks/>
          </p:cNvCxnSpPr>
          <p:nvPr/>
        </p:nvCxnSpPr>
        <p:spPr>
          <a:xfrm>
            <a:off x="2540003" y="313124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單箭頭接點 88"/>
          <p:cNvCxnSpPr>
            <a:cxnSpLocks/>
          </p:cNvCxnSpPr>
          <p:nvPr/>
        </p:nvCxnSpPr>
        <p:spPr>
          <a:xfrm rot="16200000">
            <a:off x="1862667" y="243433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單箭頭接點 89"/>
          <p:cNvCxnSpPr>
            <a:cxnSpLocks/>
          </p:cNvCxnSpPr>
          <p:nvPr/>
        </p:nvCxnSpPr>
        <p:spPr>
          <a:xfrm rot="16200000">
            <a:off x="1862667" y="376849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/>
          <p:cNvSpPr/>
          <p:nvPr/>
        </p:nvSpPr>
        <p:spPr>
          <a:xfrm>
            <a:off x="3860806" y="2671402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5215475" y="269454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3860806" y="1785973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5" name="直線單箭頭接點 94"/>
          <p:cNvCxnSpPr>
            <a:cxnSpLocks/>
          </p:cNvCxnSpPr>
          <p:nvPr/>
        </p:nvCxnSpPr>
        <p:spPr>
          <a:xfrm>
            <a:off x="3454405" y="314328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單箭頭接點 95"/>
          <p:cNvCxnSpPr>
            <a:cxnSpLocks/>
          </p:cNvCxnSpPr>
          <p:nvPr/>
        </p:nvCxnSpPr>
        <p:spPr>
          <a:xfrm>
            <a:off x="4826007" y="316021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單箭頭接點 96"/>
          <p:cNvCxnSpPr>
            <a:cxnSpLocks/>
          </p:cNvCxnSpPr>
          <p:nvPr/>
        </p:nvCxnSpPr>
        <p:spPr>
          <a:xfrm rot="16200000">
            <a:off x="4148671" y="246330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線單箭頭接點 97"/>
          <p:cNvCxnSpPr>
            <a:cxnSpLocks/>
          </p:cNvCxnSpPr>
          <p:nvPr/>
        </p:nvCxnSpPr>
        <p:spPr>
          <a:xfrm rot="16200000">
            <a:off x="4148671" y="379746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矩形 98"/>
          <p:cNvSpPr/>
          <p:nvPr/>
        </p:nvSpPr>
        <p:spPr>
          <a:xfrm>
            <a:off x="6180676" y="267629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7535345" y="269943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180676" y="1790861"/>
            <a:ext cx="931333" cy="46566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3" name="直線單箭頭接點 102"/>
          <p:cNvCxnSpPr>
            <a:cxnSpLocks/>
          </p:cNvCxnSpPr>
          <p:nvPr/>
        </p:nvCxnSpPr>
        <p:spPr>
          <a:xfrm>
            <a:off x="5774275" y="314817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線單箭頭接點 103"/>
          <p:cNvCxnSpPr>
            <a:cxnSpLocks/>
          </p:cNvCxnSpPr>
          <p:nvPr/>
        </p:nvCxnSpPr>
        <p:spPr>
          <a:xfrm>
            <a:off x="7145877" y="316510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單箭頭接點 104"/>
          <p:cNvCxnSpPr>
            <a:cxnSpLocks/>
          </p:cNvCxnSpPr>
          <p:nvPr/>
        </p:nvCxnSpPr>
        <p:spPr>
          <a:xfrm rot="16200000">
            <a:off x="6468541" y="246819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rot="16200000">
            <a:off x="6468541" y="3802356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字方塊 106"/>
          <p:cNvSpPr txBox="1"/>
          <p:nvPr/>
        </p:nvSpPr>
        <p:spPr>
          <a:xfrm>
            <a:off x="8092435" y="2787942"/>
            <a:ext cx="931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文字方塊 107"/>
          <p:cNvSpPr txBox="1"/>
          <p:nvPr/>
        </p:nvSpPr>
        <p:spPr>
          <a:xfrm rot="5400000">
            <a:off x="4194184" y="134630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" name="文字方塊 108"/>
          <p:cNvSpPr txBox="1"/>
          <p:nvPr/>
        </p:nvSpPr>
        <p:spPr>
          <a:xfrm rot="5400000">
            <a:off x="6524592" y="1371121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字方塊 54"/>
          <p:cNvSpPr txBox="1"/>
          <p:nvPr/>
        </p:nvSpPr>
        <p:spPr>
          <a:xfrm rot="5400000">
            <a:off x="1910453" y="1310110"/>
            <a:ext cx="434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endParaRPr lang="zh-TW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32" y="996276"/>
                <a:ext cx="2190215" cy="461665"/>
              </a:xfrm>
              <a:prstGeom prst="rect">
                <a:avLst/>
              </a:prstGeom>
              <a:blipFill>
                <a:blip r:embed="rId2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1069" y="1008648"/>
                <a:ext cx="217168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 93"/>
              <p:cNvSpPr/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4" name="矩形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1727" y="958857"/>
                <a:ext cx="492443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30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8" grpId="0" animBg="1"/>
      <p:bldP spid="59" grpId="0" animBg="1"/>
      <p:bldP spid="60" grpId="0" animBg="1"/>
      <p:bldP spid="65" grpId="0" animBg="1"/>
      <p:bldP spid="66" grpId="0" animBg="1"/>
      <p:bldP spid="67" grpId="0" animBg="1"/>
      <p:bldP spid="68" grpId="0" animBg="1"/>
      <p:bldP spid="73" grpId="0" animBg="1"/>
      <p:bldP spid="74" grpId="0" animBg="1"/>
      <p:bldP spid="75" grpId="0" animBg="1"/>
      <p:bldP spid="76" grpId="0" animBg="1"/>
      <p:bldP spid="81" grpId="0"/>
      <p:bldP spid="82" grpId="0" animBg="1"/>
      <p:bldP spid="83" grpId="0" animBg="1"/>
      <p:bldP spid="84" grpId="0" animBg="1"/>
      <p:bldP spid="85" grpId="0" animBg="1"/>
      <p:bldP spid="91" grpId="0" animBg="1"/>
      <p:bldP spid="92" grpId="0" animBg="1"/>
      <p:bldP spid="93" grpId="0" animBg="1"/>
      <p:bldP spid="99" grpId="0" animBg="1"/>
      <p:bldP spid="100" grpId="0" animBg="1"/>
      <p:bldP spid="101" grpId="0" animBg="1"/>
      <p:bldP spid="107" grpId="0"/>
      <p:bldP spid="108" grpId="0"/>
      <p:bldP spid="109" grpId="0"/>
      <p:bldP spid="55" grpId="0"/>
      <p:bldP spid="86" grpId="0"/>
      <p:bldP spid="9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Any Questions?</a:t>
            </a:r>
            <a:endParaRPr lang="zh-CN" altLang="en-US" cap="none" dirty="0"/>
          </a:p>
        </p:txBody>
      </p:sp>
      <p:sp>
        <p:nvSpPr>
          <p:cNvPr id="7" name="文本占位符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294967295"/>
          </p:nvPr>
        </p:nvSpPr>
        <p:spPr>
          <a:xfrm>
            <a:off x="7162800" y="6597650"/>
            <a:ext cx="1981200" cy="195263"/>
          </a:xfrm>
        </p:spPr>
        <p:txBody>
          <a:bodyPr/>
          <a:lstStyle/>
          <a:p>
            <a:pPr>
              <a:defRPr/>
            </a:pPr>
            <a:fld id="{2DD9482A-3D2D-4244-B45B-4D0BCC81DD2A}" type="slidenum">
              <a:rPr lang="en-US" altLang="zh-CN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672622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94937" y="5060684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829739" y="506068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3149606" y="5083831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94937" y="4291367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794937" y="6237668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6" name="直線單箭頭接點 65"/>
          <p:cNvCxnSpPr>
            <a:cxnSpLocks/>
          </p:cNvCxnSpPr>
          <p:nvPr/>
        </p:nvCxnSpPr>
        <p:spPr>
          <a:xfrm>
            <a:off x="1388536" y="553256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單箭頭接點 66"/>
          <p:cNvCxnSpPr>
            <a:cxnSpLocks/>
          </p:cNvCxnSpPr>
          <p:nvPr/>
        </p:nvCxnSpPr>
        <p:spPr>
          <a:xfrm>
            <a:off x="2760138" y="554949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>
            <a:cxnSpLocks/>
          </p:cNvCxnSpPr>
          <p:nvPr/>
        </p:nvCxnSpPr>
        <p:spPr>
          <a:xfrm rot="16200000">
            <a:off x="2142536" y="49123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cxnSpLocks/>
          </p:cNvCxnSpPr>
          <p:nvPr/>
        </p:nvCxnSpPr>
        <p:spPr>
          <a:xfrm rot="16200000">
            <a:off x="2142536" y="6101344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4080941" y="5089660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5435610" y="511280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4080941" y="4320343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4080941" y="6266644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4" name="直線單箭頭接點 73"/>
          <p:cNvCxnSpPr>
            <a:cxnSpLocks/>
          </p:cNvCxnSpPr>
          <p:nvPr/>
        </p:nvCxnSpPr>
        <p:spPr>
          <a:xfrm>
            <a:off x="3674540" y="556154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>
            <a:cxnSpLocks/>
          </p:cNvCxnSpPr>
          <p:nvPr/>
        </p:nvCxnSpPr>
        <p:spPr>
          <a:xfrm>
            <a:off x="5046142" y="557847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單箭頭接點 75"/>
          <p:cNvCxnSpPr>
            <a:cxnSpLocks/>
          </p:cNvCxnSpPr>
          <p:nvPr/>
        </p:nvCxnSpPr>
        <p:spPr>
          <a:xfrm rot="16200000">
            <a:off x="4428540" y="49412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單箭頭接點 76"/>
          <p:cNvCxnSpPr>
            <a:cxnSpLocks/>
          </p:cNvCxnSpPr>
          <p:nvPr/>
        </p:nvCxnSpPr>
        <p:spPr>
          <a:xfrm rot="16200000">
            <a:off x="4428540" y="6130320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6400811" y="5094548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7755480" y="511769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400811" y="4325231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400811" y="6271532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線單箭頭接點 81"/>
          <p:cNvCxnSpPr>
            <a:cxnSpLocks/>
          </p:cNvCxnSpPr>
          <p:nvPr/>
        </p:nvCxnSpPr>
        <p:spPr>
          <a:xfrm>
            <a:off x="5994410" y="556642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單箭頭接點 82"/>
          <p:cNvCxnSpPr>
            <a:cxnSpLocks/>
          </p:cNvCxnSpPr>
          <p:nvPr/>
        </p:nvCxnSpPr>
        <p:spPr>
          <a:xfrm>
            <a:off x="7366012" y="558336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單箭頭接點 83"/>
          <p:cNvCxnSpPr>
            <a:cxnSpLocks/>
          </p:cNvCxnSpPr>
          <p:nvPr/>
        </p:nvCxnSpPr>
        <p:spPr>
          <a:xfrm rot="16200000">
            <a:off x="6748410" y="49461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單箭頭接點 84"/>
          <p:cNvCxnSpPr>
            <a:cxnSpLocks/>
          </p:cNvCxnSpPr>
          <p:nvPr/>
        </p:nvCxnSpPr>
        <p:spPr>
          <a:xfrm rot="16200000">
            <a:off x="6748410" y="613520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1761069" y="1470240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95871" y="1470239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115738" y="1493387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1" name="直線單箭頭接點 90"/>
          <p:cNvCxnSpPr>
            <a:cxnSpLocks/>
          </p:cNvCxnSpPr>
          <p:nvPr/>
        </p:nvCxnSpPr>
        <p:spPr>
          <a:xfrm flipH="1">
            <a:off x="1354668" y="1942121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單箭頭接點 91"/>
          <p:cNvCxnSpPr>
            <a:cxnSpLocks/>
          </p:cNvCxnSpPr>
          <p:nvPr/>
        </p:nvCxnSpPr>
        <p:spPr>
          <a:xfrm flipH="1">
            <a:off x="2726270" y="195905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單箭頭接點 92"/>
          <p:cNvCxnSpPr>
            <a:cxnSpLocks/>
          </p:cNvCxnSpPr>
          <p:nvPr/>
        </p:nvCxnSpPr>
        <p:spPr>
          <a:xfrm rot="5400000" flipV="1">
            <a:off x="2094154" y="131852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單箭頭接點 93"/>
          <p:cNvCxnSpPr>
            <a:cxnSpLocks/>
          </p:cNvCxnSpPr>
          <p:nvPr/>
        </p:nvCxnSpPr>
        <p:spPr>
          <a:xfrm rot="5400000" flipV="1">
            <a:off x="2108668" y="2536572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矩形 94"/>
          <p:cNvSpPr/>
          <p:nvPr/>
        </p:nvSpPr>
        <p:spPr>
          <a:xfrm>
            <a:off x="4047073" y="1499216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401742" y="1522363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8" name="直線單箭頭接點 97"/>
          <p:cNvCxnSpPr>
            <a:cxnSpLocks/>
          </p:cNvCxnSpPr>
          <p:nvPr/>
        </p:nvCxnSpPr>
        <p:spPr>
          <a:xfrm flipH="1">
            <a:off x="3640672" y="197109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單箭頭接點 98"/>
          <p:cNvCxnSpPr>
            <a:cxnSpLocks/>
          </p:cNvCxnSpPr>
          <p:nvPr/>
        </p:nvCxnSpPr>
        <p:spPr>
          <a:xfrm flipH="1">
            <a:off x="5012274" y="198803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線單箭頭接點 99"/>
          <p:cNvCxnSpPr>
            <a:cxnSpLocks/>
          </p:cNvCxnSpPr>
          <p:nvPr/>
        </p:nvCxnSpPr>
        <p:spPr>
          <a:xfrm rot="5400000" flipV="1">
            <a:off x="4380158" y="134749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線單箭頭接點 100"/>
          <p:cNvCxnSpPr>
            <a:cxnSpLocks/>
          </p:cNvCxnSpPr>
          <p:nvPr/>
        </p:nvCxnSpPr>
        <p:spPr>
          <a:xfrm rot="5400000" flipV="1">
            <a:off x="4394672" y="2565548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矩形 101"/>
          <p:cNvSpPr/>
          <p:nvPr/>
        </p:nvSpPr>
        <p:spPr>
          <a:xfrm>
            <a:off x="6366943" y="1504104"/>
            <a:ext cx="931333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721612" y="1527251"/>
            <a:ext cx="507999" cy="9313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5" name="直線單箭頭接點 104"/>
          <p:cNvCxnSpPr>
            <a:cxnSpLocks/>
          </p:cNvCxnSpPr>
          <p:nvPr/>
        </p:nvCxnSpPr>
        <p:spPr>
          <a:xfrm flipH="1">
            <a:off x="5960542" y="1975985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線單箭頭接點 105"/>
          <p:cNvCxnSpPr>
            <a:cxnSpLocks/>
          </p:cNvCxnSpPr>
          <p:nvPr/>
        </p:nvCxnSpPr>
        <p:spPr>
          <a:xfrm flipH="1">
            <a:off x="7332144" y="199291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cxnSpLocks/>
          </p:cNvCxnSpPr>
          <p:nvPr/>
        </p:nvCxnSpPr>
        <p:spPr>
          <a:xfrm rot="5400000" flipV="1">
            <a:off x="6700028" y="135238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線單箭頭接點 107"/>
          <p:cNvCxnSpPr>
            <a:cxnSpLocks/>
          </p:cNvCxnSpPr>
          <p:nvPr/>
        </p:nvCxnSpPr>
        <p:spPr>
          <a:xfrm rot="5400000" flipV="1">
            <a:off x="6714542" y="2570436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20489" y="59115"/>
            <a:ext cx="33666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RNN</a:t>
            </a:r>
            <a:endParaRPr lang="zh-TW" altLang="en-US" sz="3200" b="1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1746555" y="720829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032559" y="749805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6352429" y="754693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780423" y="2685816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4066427" y="2714792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386297" y="2719680"/>
            <a:ext cx="931333" cy="465667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807036" y="3410308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4064008" y="341925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6386297" y="3426583"/>
            <a:ext cx="931333" cy="5587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TW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9" name="直線單箭頭接點 118"/>
          <p:cNvCxnSpPr>
            <a:cxnSpLocks/>
          </p:cNvCxnSpPr>
          <p:nvPr/>
        </p:nvCxnSpPr>
        <p:spPr>
          <a:xfrm rot="16200000">
            <a:off x="2134069" y="412733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線單箭頭接點 119"/>
          <p:cNvCxnSpPr>
            <a:cxnSpLocks/>
          </p:cNvCxnSpPr>
          <p:nvPr/>
        </p:nvCxnSpPr>
        <p:spPr>
          <a:xfrm rot="16200000">
            <a:off x="4420073" y="4156315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線單箭頭接點 120"/>
          <p:cNvCxnSpPr>
            <a:cxnSpLocks/>
          </p:cNvCxnSpPr>
          <p:nvPr/>
        </p:nvCxnSpPr>
        <p:spPr>
          <a:xfrm rot="16200000">
            <a:off x="6739943" y="416120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線單箭頭接點 121"/>
          <p:cNvCxnSpPr>
            <a:cxnSpLocks/>
          </p:cNvCxnSpPr>
          <p:nvPr/>
        </p:nvCxnSpPr>
        <p:spPr>
          <a:xfrm rot="5400000" flipV="1">
            <a:off x="2119561" y="3286483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單箭頭接點 122"/>
          <p:cNvCxnSpPr>
            <a:cxnSpLocks/>
          </p:cNvCxnSpPr>
          <p:nvPr/>
        </p:nvCxnSpPr>
        <p:spPr>
          <a:xfrm rot="5400000" flipV="1">
            <a:off x="4405565" y="3315459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線單箭頭接點 123"/>
          <p:cNvCxnSpPr>
            <a:cxnSpLocks/>
          </p:cNvCxnSpPr>
          <p:nvPr/>
        </p:nvCxnSpPr>
        <p:spPr>
          <a:xfrm rot="5400000" flipV="1">
            <a:off x="6725435" y="3320347"/>
            <a:ext cx="270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/>
        </p:nvSpPr>
        <p:spPr>
          <a:xfrm>
            <a:off x="3137516" y="3180345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416250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7721612" y="3206548"/>
            <a:ext cx="507999" cy="93133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8" name="直線單箭頭接點 127"/>
          <p:cNvCxnSpPr>
            <a:cxnSpLocks/>
          </p:cNvCxnSpPr>
          <p:nvPr/>
        </p:nvCxnSpPr>
        <p:spPr>
          <a:xfrm>
            <a:off x="2726270" y="3655814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單箭頭接點 128"/>
          <p:cNvCxnSpPr>
            <a:cxnSpLocks/>
          </p:cNvCxnSpPr>
          <p:nvPr/>
        </p:nvCxnSpPr>
        <p:spPr>
          <a:xfrm>
            <a:off x="5012274" y="3684790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線單箭頭接點 129"/>
          <p:cNvCxnSpPr>
            <a:cxnSpLocks/>
          </p:cNvCxnSpPr>
          <p:nvPr/>
        </p:nvCxnSpPr>
        <p:spPr>
          <a:xfrm>
            <a:off x="7332144" y="3689678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矩形 85"/>
              <p:cNvSpPr/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6" name="矩形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941" y="98806"/>
                <a:ext cx="2190215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矩形 89"/>
              <p:cNvSpPr/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0" name="矩形 8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786" y="109451"/>
                <a:ext cx="2171685" cy="461665"/>
              </a:xfrm>
              <a:prstGeom prst="rect">
                <a:avLst/>
              </a:prstGeom>
              <a:blipFill>
                <a:blip r:embed="rId4"/>
                <a:stretch>
                  <a:fillRect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矩形 96"/>
              <p:cNvSpPr/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7" name="矩形 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81" y="3461052"/>
                <a:ext cx="1794081" cy="461665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78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70" grpId="0" animBg="1"/>
      <p:bldP spid="71" grpId="0" animBg="1"/>
      <p:bldP spid="72" grpId="0" animBg="1"/>
      <p:bldP spid="73" grpId="0" animBg="1"/>
      <p:bldP spid="78" grpId="0" animBg="1"/>
      <p:bldP spid="79" grpId="0" animBg="1"/>
      <p:bldP spid="80" grpId="0" animBg="1"/>
      <p:bldP spid="81" grpId="0" animBg="1"/>
      <p:bldP spid="87" grpId="0" animBg="1"/>
      <p:bldP spid="88" grpId="0" animBg="1"/>
      <p:bldP spid="89" grpId="0" animBg="1"/>
      <p:bldP spid="95" grpId="0" animBg="1"/>
      <p:bldP spid="96" grpId="0" animBg="1"/>
      <p:bldP spid="102" grpId="0" animBg="1"/>
      <p:bldP spid="103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25" grpId="0" animBg="1"/>
      <p:bldP spid="126" grpId="0" animBg="1"/>
      <p:bldP spid="127" grpId="0" animBg="1"/>
      <p:bldP spid="86" grpId="0"/>
      <p:bldP spid="90" grpId="0"/>
      <p:bldP spid="9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Naïve RNN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sz="2400" dirty="0"/>
                  <a:t>Given function f: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TW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67" t="-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群組 21"/>
          <p:cNvGrpSpPr/>
          <p:nvPr/>
        </p:nvGrpSpPr>
        <p:grpSpPr>
          <a:xfrm>
            <a:off x="296434" y="2355882"/>
            <a:ext cx="2827866" cy="2673220"/>
            <a:chOff x="5883124" y="170421"/>
            <a:chExt cx="2827866" cy="2673220"/>
          </a:xfrm>
        </p:grpSpPr>
        <p:sp>
          <p:nvSpPr>
            <p:cNvPr id="4" name="矩形 3"/>
            <p:cNvSpPr/>
            <p:nvPr/>
          </p:nvSpPr>
          <p:spPr>
            <a:xfrm>
              <a:off x="6848322" y="1055850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zh-TW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83124" y="1055849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8202991" y="1078997"/>
              <a:ext cx="507999" cy="93133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'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848322" y="170421"/>
              <a:ext cx="931333" cy="46566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y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848322" y="2377974"/>
              <a:ext cx="931333" cy="46566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" name="直線單箭頭接點 8"/>
            <p:cNvCxnSpPr>
              <a:cxnSpLocks/>
            </p:cNvCxnSpPr>
            <p:nvPr/>
          </p:nvCxnSpPr>
          <p:spPr>
            <a:xfrm>
              <a:off x="6441921" y="1527731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/>
            <p:cNvCxnSpPr>
              <a:cxnSpLocks/>
            </p:cNvCxnSpPr>
            <p:nvPr/>
          </p:nvCxnSpPr>
          <p:spPr>
            <a:xfrm>
              <a:off x="7813523" y="1544664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/>
            <p:cNvCxnSpPr>
              <a:cxnSpLocks/>
            </p:cNvCxnSpPr>
            <p:nvPr/>
          </p:nvCxnSpPr>
          <p:spPr>
            <a:xfrm rot="16200000">
              <a:off x="7136187" y="847755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cxnSpLocks/>
            </p:cNvCxnSpPr>
            <p:nvPr/>
          </p:nvCxnSpPr>
          <p:spPr>
            <a:xfrm rot="16200000">
              <a:off x="7136187" y="2181916"/>
              <a:ext cx="38946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字方塊 22"/>
          <p:cNvSpPr txBox="1"/>
          <p:nvPr/>
        </p:nvSpPr>
        <p:spPr>
          <a:xfrm>
            <a:off x="7113995" y="5736864"/>
            <a:ext cx="193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Ignore bias here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547141" y="2371323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547141" y="3962887"/>
            <a:ext cx="507999" cy="9313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058659" y="3942281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86769" y="2387169"/>
            <a:ext cx="931333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142396" y="3942280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'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893" y="4192401"/>
                <a:ext cx="277261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字方塊 30"/>
          <p:cNvSpPr txBox="1"/>
          <p:nvPr/>
        </p:nvSpPr>
        <p:spPr>
          <a:xfrm>
            <a:off x="4162893" y="4976899"/>
            <a:ext cx="1259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/>
              <p:cNvSpPr txBox="1"/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文字方塊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349" y="2662593"/>
                <a:ext cx="473629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矩形 33"/>
          <p:cNvSpPr/>
          <p:nvPr/>
        </p:nvSpPr>
        <p:spPr>
          <a:xfrm>
            <a:off x="6134860" y="239543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7" name="群組 36"/>
          <p:cNvGrpSpPr/>
          <p:nvPr/>
        </p:nvGrpSpPr>
        <p:grpSpPr>
          <a:xfrm>
            <a:off x="7050090" y="2387169"/>
            <a:ext cx="1527172" cy="931334"/>
            <a:chOff x="6392338" y="600501"/>
            <a:chExt cx="1527172" cy="931334"/>
          </a:xfrm>
        </p:grpSpPr>
        <p:sp>
          <p:nvSpPr>
            <p:cNvPr id="28" name="矩形 27"/>
            <p:cNvSpPr/>
            <p:nvPr/>
          </p:nvSpPr>
          <p:spPr>
            <a:xfrm>
              <a:off x="6392338" y="600502"/>
              <a:ext cx="931333" cy="93133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TW" sz="28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411511" y="600501"/>
              <a:ext cx="507999" cy="9313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TW" altLang="en-US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/>
              <p:cNvSpPr txBox="1"/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文字方塊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5259" y="2621545"/>
                <a:ext cx="357470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17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9" grpId="0" animBg="1"/>
      <p:bldP spid="30" grpId="0"/>
      <p:bldP spid="31" grpId="0"/>
      <p:bldP spid="32" grpId="0"/>
      <p:bldP spid="34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552715" y="4917142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 changes slowly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583844" y="5848999"/>
            <a:ext cx="26180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changes faster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909303" y="4942898"/>
            <a:ext cx="4491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added by something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909302" y="5848999"/>
            <a:ext cx="4986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h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be very different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箭號: 向右 34"/>
          <p:cNvSpPr/>
          <p:nvPr/>
        </p:nvSpPr>
        <p:spPr>
          <a:xfrm>
            <a:off x="3153793" y="5022831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箭號: 向右 35"/>
          <p:cNvSpPr/>
          <p:nvPr/>
        </p:nvSpPr>
        <p:spPr>
          <a:xfrm>
            <a:off x="3153793" y="5932016"/>
            <a:ext cx="660234" cy="39225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87252" y="3062957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65927" y="3044698"/>
            <a:ext cx="1106546" cy="9313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Naive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695808" y="3067845"/>
            <a:ext cx="507999" cy="93133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253011" y="217325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67525" y="4352251"/>
            <a:ext cx="931333" cy="4656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線單箭頭接點 41"/>
          <p:cNvCxnSpPr>
            <a:cxnSpLocks/>
          </p:cNvCxnSpPr>
          <p:nvPr/>
        </p:nvCxnSpPr>
        <p:spPr>
          <a:xfrm>
            <a:off x="1746052" y="35165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/>
          <p:cNvCxnSpPr>
            <a:cxnSpLocks/>
          </p:cNvCxnSpPr>
          <p:nvPr/>
        </p:nvCxnSpPr>
        <p:spPr>
          <a:xfrm>
            <a:off x="3306340" y="353351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>
            <a:cxnSpLocks/>
          </p:cNvCxnSpPr>
          <p:nvPr/>
        </p:nvCxnSpPr>
        <p:spPr>
          <a:xfrm rot="16200000">
            <a:off x="2540876" y="285058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>
            <a:cxnSpLocks/>
          </p:cNvCxnSpPr>
          <p:nvPr/>
        </p:nvCxnSpPr>
        <p:spPr>
          <a:xfrm rot="16200000">
            <a:off x="2555390" y="4156193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129828" y="3297790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796271" y="2016550"/>
            <a:ext cx="1134533" cy="1997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TW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76913" y="2016550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883355" y="1118845"/>
            <a:ext cx="931333" cy="46566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20164" y="4462025"/>
            <a:ext cx="931333" cy="4656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TW" sz="2800" baseline="30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線單箭頭接點 19"/>
          <p:cNvCxnSpPr>
            <a:cxnSpLocks/>
          </p:cNvCxnSpPr>
          <p:nvPr/>
        </p:nvCxnSpPr>
        <p:spPr>
          <a:xfrm>
            <a:off x="5384912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cxnSpLocks/>
          </p:cNvCxnSpPr>
          <p:nvPr/>
        </p:nvCxnSpPr>
        <p:spPr>
          <a:xfrm rot="16200000">
            <a:off x="6171220" y="1796179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cxnSpLocks/>
          </p:cNvCxnSpPr>
          <p:nvPr/>
        </p:nvCxnSpPr>
        <p:spPr>
          <a:xfrm rot="16200000">
            <a:off x="6208029" y="42659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885376" y="3082819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直線單箭頭接點 24"/>
          <p:cNvCxnSpPr>
            <a:cxnSpLocks/>
          </p:cNvCxnSpPr>
          <p:nvPr/>
        </p:nvCxnSpPr>
        <p:spPr>
          <a:xfrm>
            <a:off x="5393375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cxnSpLocks/>
          </p:cNvCxnSpPr>
          <p:nvPr/>
        </p:nvCxnSpPr>
        <p:spPr>
          <a:xfrm>
            <a:off x="6922341" y="2514342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cxnSpLocks/>
          </p:cNvCxnSpPr>
          <p:nvPr/>
        </p:nvCxnSpPr>
        <p:spPr>
          <a:xfrm>
            <a:off x="6930804" y="3605767"/>
            <a:ext cx="38946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7342215" y="2041408"/>
            <a:ext cx="507999" cy="93133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50678" y="3107677"/>
            <a:ext cx="507999" cy="93133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852296" y="3311733"/>
            <a:ext cx="6462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TW" sz="28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833041" y="2245464"/>
            <a:ext cx="6126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TW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TW" sz="2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t-1</a:t>
            </a:r>
            <a:endParaRPr lang="zh-TW" altLang="en-US" sz="2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97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 animBg="1"/>
      <p:bldP spid="36" grpId="0" animBg="1"/>
      <p:bldP spid="15" grpId="0" animBg="1"/>
      <p:bldP spid="16" grpId="0" animBg="1"/>
      <p:bldP spid="18" grpId="0" animBg="1"/>
      <p:bldP spid="19" grpId="0" animBg="1"/>
      <p:bldP spid="24" grpId="0" animBg="1"/>
      <p:bldP spid="28" grpId="0" animBg="1"/>
      <p:bldP spid="29" grpId="0" animBg="1"/>
      <p:bldP spid="48" grpId="0"/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群組 164"/>
          <p:cNvGrpSpPr/>
          <p:nvPr/>
        </p:nvGrpSpPr>
        <p:grpSpPr>
          <a:xfrm>
            <a:off x="2624621" y="5831799"/>
            <a:ext cx="907572" cy="461665"/>
            <a:chOff x="4765592" y="6396335"/>
            <a:chExt cx="907572" cy="461665"/>
          </a:xfrm>
        </p:grpSpPr>
        <p:sp>
          <p:nvSpPr>
            <p:cNvPr id="42" name="矩形 41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2704466" y="4424492"/>
            <a:ext cx="720000" cy="43200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81162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7160" y="4424492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588926" y="4429688"/>
            <a:ext cx="720000" cy="432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向下箭號 162"/>
          <p:cNvSpPr/>
          <p:nvPr/>
        </p:nvSpPr>
        <p:spPr>
          <a:xfrm rot="2620627" flipV="1">
            <a:off x="3483223" y="4885731"/>
            <a:ext cx="438150" cy="985507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向下箭號 163"/>
          <p:cNvSpPr/>
          <p:nvPr/>
        </p:nvSpPr>
        <p:spPr>
          <a:xfrm rot="20057551" flipV="1">
            <a:off x="2069679" y="4880210"/>
            <a:ext cx="438150" cy="909089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6" name="向下箭號 165"/>
          <p:cNvSpPr/>
          <p:nvPr/>
        </p:nvSpPr>
        <p:spPr>
          <a:xfrm rot="1353372" flipV="1">
            <a:off x="2781523" y="4925905"/>
            <a:ext cx="438150" cy="861179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7" name="向下箭號 166"/>
          <p:cNvSpPr/>
          <p:nvPr/>
        </p:nvSpPr>
        <p:spPr>
          <a:xfrm rot="18851723" flipV="1">
            <a:off x="1323217" y="4854597"/>
            <a:ext cx="438150" cy="1030466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0" name="群組 219"/>
          <p:cNvGrpSpPr/>
          <p:nvPr/>
        </p:nvGrpSpPr>
        <p:grpSpPr>
          <a:xfrm>
            <a:off x="1828912" y="5822100"/>
            <a:ext cx="907572" cy="461665"/>
            <a:chOff x="4765592" y="6396335"/>
            <a:chExt cx="907572" cy="461665"/>
          </a:xfrm>
        </p:grpSpPr>
        <p:sp>
          <p:nvSpPr>
            <p:cNvPr id="221" name="矩形 220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2" name="文字方塊 221"/>
            <p:cNvSpPr txBox="1"/>
            <p:nvPr/>
          </p:nvSpPr>
          <p:spPr>
            <a:xfrm>
              <a:off x="4765592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4" name="群組 113"/>
          <p:cNvGrpSpPr/>
          <p:nvPr/>
        </p:nvGrpSpPr>
        <p:grpSpPr>
          <a:xfrm>
            <a:off x="14154" y="2117509"/>
            <a:ext cx="907572" cy="461665"/>
            <a:chOff x="4775004" y="6396335"/>
            <a:chExt cx="907572" cy="461665"/>
          </a:xfrm>
        </p:grpSpPr>
        <p:sp>
          <p:nvSpPr>
            <p:cNvPr id="115" name="矩形 114"/>
            <p:cNvSpPr/>
            <p:nvPr/>
          </p:nvSpPr>
          <p:spPr>
            <a:xfrm>
              <a:off x="4823114" y="6442783"/>
              <a:ext cx="720000" cy="36877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6" name="文字方塊 115"/>
            <p:cNvSpPr txBox="1"/>
            <p:nvPr/>
          </p:nvSpPr>
          <p:spPr>
            <a:xfrm>
              <a:off x="4775004" y="639633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US" altLang="zh-TW" sz="2400" baseline="30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4" name="矩形 63"/>
          <p:cNvSpPr/>
          <p:nvPr/>
        </p:nvSpPr>
        <p:spPr>
          <a:xfrm>
            <a:off x="5317150" y="849870"/>
            <a:ext cx="389050" cy="6358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8207927" y="576602"/>
            <a:ext cx="907572" cy="1270403"/>
            <a:chOff x="7012720" y="4534918"/>
            <a:chExt cx="907572" cy="1270403"/>
          </a:xfrm>
        </p:grpSpPr>
        <p:sp>
          <p:nvSpPr>
            <p:cNvPr id="70" name="矩形 69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文字方塊 66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8" name="文字方塊 67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2" name="矩形 71"/>
          <p:cNvSpPr/>
          <p:nvPr/>
        </p:nvSpPr>
        <p:spPr>
          <a:xfrm>
            <a:off x="7134316" y="849870"/>
            <a:ext cx="1217986" cy="67820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72"/>
              <p:cNvSpPr txBox="1"/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3" name="文字方塊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978599"/>
                <a:ext cx="338554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矩形 73"/>
          <p:cNvSpPr/>
          <p:nvPr/>
        </p:nvSpPr>
        <p:spPr>
          <a:xfrm>
            <a:off x="5317150" y="2294196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5" name="群組 74"/>
          <p:cNvGrpSpPr/>
          <p:nvPr/>
        </p:nvGrpSpPr>
        <p:grpSpPr>
          <a:xfrm>
            <a:off x="7671398" y="2012665"/>
            <a:ext cx="907572" cy="1270403"/>
            <a:chOff x="7012720" y="4534918"/>
            <a:chExt cx="907572" cy="1270403"/>
          </a:xfrm>
        </p:grpSpPr>
        <p:sp>
          <p:nvSpPr>
            <p:cNvPr id="76" name="矩形 7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8" name="文字方塊 7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9" name="文字方塊 7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0" name="矩形 79"/>
          <p:cNvSpPr/>
          <p:nvPr/>
        </p:nvSpPr>
        <p:spPr>
          <a:xfrm>
            <a:off x="6597787" y="2285933"/>
            <a:ext cx="1217986" cy="67820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字方塊 80"/>
              <p:cNvSpPr txBox="1"/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1" name="文字方塊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2422925"/>
                <a:ext cx="2851165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矩形 83"/>
          <p:cNvSpPr/>
          <p:nvPr/>
        </p:nvSpPr>
        <p:spPr>
          <a:xfrm>
            <a:off x="5317150" y="3762028"/>
            <a:ext cx="389050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5" name="群組 84"/>
          <p:cNvGrpSpPr/>
          <p:nvPr/>
        </p:nvGrpSpPr>
        <p:grpSpPr>
          <a:xfrm>
            <a:off x="7671398" y="3480497"/>
            <a:ext cx="907572" cy="1270403"/>
            <a:chOff x="7012720" y="4534918"/>
            <a:chExt cx="907572" cy="1270403"/>
          </a:xfrm>
        </p:grpSpPr>
        <p:sp>
          <p:nvSpPr>
            <p:cNvPr id="86" name="矩形 85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文字方塊 87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文字方塊 88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0" name="矩形 89"/>
          <p:cNvSpPr/>
          <p:nvPr/>
        </p:nvSpPr>
        <p:spPr>
          <a:xfrm>
            <a:off x="6597787" y="3753765"/>
            <a:ext cx="1217986" cy="67820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字方塊 90"/>
              <p:cNvSpPr txBox="1"/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文字方塊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3890757"/>
                <a:ext cx="2851165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矩形 91"/>
          <p:cNvSpPr/>
          <p:nvPr/>
        </p:nvSpPr>
        <p:spPr>
          <a:xfrm>
            <a:off x="5317149" y="5306109"/>
            <a:ext cx="410655" cy="6358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群組 92"/>
          <p:cNvGrpSpPr/>
          <p:nvPr/>
        </p:nvGrpSpPr>
        <p:grpSpPr>
          <a:xfrm>
            <a:off x="7671398" y="5024578"/>
            <a:ext cx="907572" cy="1270403"/>
            <a:chOff x="7012720" y="4534918"/>
            <a:chExt cx="907572" cy="1270403"/>
          </a:xfrm>
        </p:grpSpPr>
        <p:sp>
          <p:nvSpPr>
            <p:cNvPr id="94" name="矩形 93"/>
            <p:cNvSpPr/>
            <p:nvPr/>
          </p:nvSpPr>
          <p:spPr>
            <a:xfrm>
              <a:off x="7224945" y="5166135"/>
              <a:ext cx="432322" cy="639186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7224945" y="4534918"/>
              <a:ext cx="432322" cy="631217"/>
            </a:xfrm>
            <a:prstGeom prst="rect">
              <a:avLst/>
            </a:prstGeom>
            <a:ln>
              <a:noFill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文字方塊 95"/>
            <p:cNvSpPr txBox="1"/>
            <p:nvPr/>
          </p:nvSpPr>
          <p:spPr>
            <a:xfrm>
              <a:off x="7192823" y="4652619"/>
              <a:ext cx="547366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altLang="zh-TW" sz="2400" baseline="30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endParaRPr lang="zh-TW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文字方塊 96"/>
            <p:cNvSpPr txBox="1"/>
            <p:nvPr/>
          </p:nvSpPr>
          <p:spPr>
            <a:xfrm>
              <a:off x="7012720" y="5254895"/>
              <a:ext cx="90757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altLang="zh-TW" sz="2400" baseline="30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t-1</a:t>
              </a:r>
              <a:endParaRPr lang="zh-TW" altLang="en-US" sz="2400" baseline="30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8" name="矩形 97"/>
          <p:cNvSpPr/>
          <p:nvPr/>
        </p:nvSpPr>
        <p:spPr>
          <a:xfrm>
            <a:off x="6597787" y="5297846"/>
            <a:ext cx="1217986" cy="67820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TW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TW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字方塊 98"/>
              <p:cNvSpPr txBox="1"/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                        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9" name="文字方塊 9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7805" y="5434838"/>
                <a:ext cx="285116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圖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295" y="216031"/>
            <a:ext cx="1661549" cy="2147474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2EA58FC4-CB6C-4C12-946C-B807D146D91E}"/>
              </a:ext>
            </a:extLst>
          </p:cNvPr>
          <p:cNvSpPr txBox="1"/>
          <p:nvPr/>
        </p:nvSpPr>
        <p:spPr>
          <a:xfrm>
            <a:off x="5080979" y="2920586"/>
            <a:ext cx="8613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358206C8-59A5-4315-ABAF-48E2469580BD}"/>
              </a:ext>
            </a:extLst>
          </p:cNvPr>
          <p:cNvSpPr txBox="1"/>
          <p:nvPr/>
        </p:nvSpPr>
        <p:spPr>
          <a:xfrm>
            <a:off x="4950180" y="4355437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forget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CAA436A1-47EE-498A-BF75-E20E78BD6E03}"/>
              </a:ext>
            </a:extLst>
          </p:cNvPr>
          <p:cNvSpPr txBox="1"/>
          <p:nvPr/>
        </p:nvSpPr>
        <p:spPr>
          <a:xfrm>
            <a:off x="4960982" y="5886073"/>
            <a:ext cx="11229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gate 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48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50" grpId="0" animBg="1"/>
      <p:bldP spid="51" grpId="0" animBg="1"/>
      <p:bldP spid="163" grpId="0" animBg="1"/>
      <p:bldP spid="164" grpId="0" animBg="1"/>
      <p:bldP spid="166" grpId="0" animBg="1"/>
      <p:bldP spid="167" grpId="0" animBg="1"/>
      <p:bldP spid="64" grpId="0" animBg="1"/>
      <p:bldP spid="72" grpId="0" animBg="1"/>
      <p:bldP spid="73" grpId="0"/>
      <p:bldP spid="74" grpId="0" animBg="1"/>
      <p:bldP spid="80" grpId="0" animBg="1"/>
      <p:bldP spid="81" grpId="0"/>
      <p:bldP spid="84" grpId="0" animBg="1"/>
      <p:bldP spid="90" grpId="0" animBg="1"/>
      <p:bldP spid="91" grpId="0"/>
      <p:bldP spid="92" grpId="0" animBg="1"/>
      <p:bldP spid="98" grpId="0" animBg="1"/>
      <p:bldP spid="99" grpId="0"/>
      <p:bldP spid="3" grpId="0"/>
      <p:bldP spid="53" grpId="0"/>
      <p:bldP spid="54" grpId="0"/>
    </p:bldLst>
  </p:timing>
</p:sld>
</file>

<file path=ppt/theme/theme1.xml><?xml version="1.0" encoding="utf-8"?>
<a:theme xmlns:a="http://schemas.openxmlformats.org/drawingml/2006/main" name="1_NSFC建设方案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研制报告Ver1.12">
      <a:majorFont>
        <a:latin typeface="Verdana"/>
        <a:ea typeface="黑体"/>
        <a:cs typeface=""/>
      </a:majorFont>
      <a:minorFont>
        <a:latin typeface="Verdan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accent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342900" marR="0" indent="-342900" algn="ctr" defTabSz="914400" rtl="0" eaLnBrk="1" fontAlgn="base" latinLnBrk="0" hangingPunct="1">
          <a:lnSpc>
            <a:spcPct val="9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75000"/>
          <a:buFont typeface="Wingdings" pitchFamily="2" charset="2"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黑体" pitchFamily="49" charset="-122"/>
            <a:ea typeface="黑体" pitchFamily="49" charset="-122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normAutofit fontScale="85000" lnSpcReduction="10000"/>
      </a:bodyPr>
      <a:lstStyle>
        <a:defPPr>
          <a:defRPr sz="2400" dirty="0" smtClean="0">
            <a:solidFill>
              <a:sysClr val="windowText" lastClr="000000"/>
            </a:solidFill>
            <a:latin typeface="Times New Roman" pitchFamily="18" charset="0"/>
            <a:cs typeface="Times New Roman" pitchFamily="18" charset="0"/>
          </a:defRPr>
        </a:defPPr>
      </a:lstStyle>
    </a:txDef>
  </a:objectDefaults>
  <a:extraClrSchemeLst>
    <a:extraClrScheme>
      <a:clrScheme name="研制报告Ver1.12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研制报告Ver1.12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研制报告Ver1.12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7666</TotalTime>
  <Words>1668</Words>
  <Application>Microsoft Office PowerPoint</Application>
  <PresentationFormat>全屏显示(4:3)</PresentationFormat>
  <Paragraphs>532</Paragraphs>
  <Slides>50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61" baseType="lpstr">
      <vt:lpstr>Microsoft YaHei Light</vt:lpstr>
      <vt:lpstr>新細明體</vt:lpstr>
      <vt:lpstr>黑体</vt:lpstr>
      <vt:lpstr>宋体</vt:lpstr>
      <vt:lpstr>Arial</vt:lpstr>
      <vt:lpstr>Calibri</vt:lpstr>
      <vt:lpstr>Cambria Math</vt:lpstr>
      <vt:lpstr>Times New Roman</vt:lpstr>
      <vt:lpstr>Verdana</vt:lpstr>
      <vt:lpstr>Wingdings</vt:lpstr>
      <vt:lpstr>1_NSFC建设方案主题</vt:lpstr>
      <vt:lpstr>Recurrent Neural Networks</vt:lpstr>
      <vt:lpstr>Variants of Neural Networks</vt:lpstr>
      <vt:lpstr>Recurrent Neural Network</vt:lpstr>
      <vt:lpstr>Recurrent Neural Network</vt:lpstr>
      <vt:lpstr>Deep RNN</vt:lpstr>
      <vt:lpstr>PowerPoint 演示文稿</vt:lpstr>
      <vt:lpstr>Naïve RNN</vt:lpstr>
      <vt:lpstr>LSTM</vt:lpstr>
      <vt:lpstr>PowerPoint 演示文稿</vt:lpstr>
      <vt:lpstr>PowerPoint 演示文稿</vt:lpstr>
      <vt:lpstr>PowerPoint 演示文稿</vt:lpstr>
      <vt:lpstr>LSTM</vt:lpstr>
      <vt:lpstr>LSTM: A Search Space Odyssey </vt:lpstr>
      <vt:lpstr>LSTM: A Search Space Odyssey </vt:lpstr>
      <vt:lpstr>GRU</vt:lpstr>
      <vt:lpstr>Nested LSTM</vt:lpstr>
      <vt:lpstr>RNN for NLP</vt:lpstr>
      <vt:lpstr>Long-distance Dependencies</vt:lpstr>
      <vt:lpstr>Unrolling in Time</vt:lpstr>
      <vt:lpstr>What Can RNNs Do?</vt:lpstr>
      <vt:lpstr>What can LSTMs Learn?</vt:lpstr>
      <vt:lpstr>Encoder-decoder Models</vt:lpstr>
      <vt:lpstr>Attention</vt:lpstr>
      <vt:lpstr>Attention</vt:lpstr>
      <vt:lpstr>Attention</vt:lpstr>
      <vt:lpstr>Attention</vt:lpstr>
      <vt:lpstr>Calculating Attention (1)</vt:lpstr>
      <vt:lpstr>Calculating Attention (2)</vt:lpstr>
      <vt:lpstr>A Graphical Example</vt:lpstr>
      <vt:lpstr>Attention Score Functions</vt:lpstr>
      <vt:lpstr>Attention Variants</vt:lpstr>
      <vt:lpstr>Hierarchical Structures</vt:lpstr>
      <vt:lpstr>Hard Attention</vt:lpstr>
      <vt:lpstr>Attention is All You Need</vt:lpstr>
      <vt:lpstr>Multi-headed Attention</vt:lpstr>
      <vt:lpstr>Intra-Attention / Self Attention</vt:lpstr>
      <vt:lpstr>Attention is All You Need</vt:lpstr>
      <vt:lpstr>Language Models other than Word2Vec</vt:lpstr>
      <vt:lpstr>Pointer Network</vt:lpstr>
      <vt:lpstr>Pointer Network</vt:lpstr>
      <vt:lpstr>Pointer Network</vt:lpstr>
      <vt:lpstr>Pointer Network Applications</vt:lpstr>
      <vt:lpstr>Attention and Augmented RNN</vt:lpstr>
      <vt:lpstr>NTM: Neural Turing Machines</vt:lpstr>
      <vt:lpstr>NTM: Neural Turing Machines</vt:lpstr>
      <vt:lpstr>DNC: Differentiable Neural Computer</vt:lpstr>
      <vt:lpstr>DNC: Differentiable Neural Computer</vt:lpstr>
      <vt:lpstr>ACT: Adaptive Computation Time</vt:lpstr>
      <vt:lpstr>Neural Programmer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环境/场景适应的跨媒体综合推理 指南方向：智能自主运动体</dc:title>
  <dc:creator>dell</dc:creator>
  <cp:lastModifiedBy>Siliang Tang</cp:lastModifiedBy>
  <cp:revision>941</cp:revision>
  <dcterms:created xsi:type="dcterms:W3CDTF">2017-11-09T01:05:16Z</dcterms:created>
  <dcterms:modified xsi:type="dcterms:W3CDTF">2023-03-21T03:27:33Z</dcterms:modified>
</cp:coreProperties>
</file>